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6866" r:id="rId1"/>
  </p:sldMasterIdLst>
  <p:notesMasterIdLst>
    <p:notesMasterId r:id="rId45"/>
  </p:notesMasterIdLst>
  <p:sldIdLst>
    <p:sldId id="282" r:id="rId2"/>
    <p:sldId id="319" r:id="rId3"/>
    <p:sldId id="318" r:id="rId4"/>
    <p:sldId id="268" r:id="rId5"/>
    <p:sldId id="271" r:id="rId6"/>
    <p:sldId id="288" r:id="rId7"/>
    <p:sldId id="262" r:id="rId8"/>
    <p:sldId id="292" r:id="rId9"/>
    <p:sldId id="267" r:id="rId10"/>
    <p:sldId id="283" r:id="rId11"/>
    <p:sldId id="314" r:id="rId12"/>
    <p:sldId id="289" r:id="rId13"/>
    <p:sldId id="263" r:id="rId14"/>
    <p:sldId id="279" r:id="rId15"/>
    <p:sldId id="280" r:id="rId16"/>
    <p:sldId id="296" r:id="rId17"/>
    <p:sldId id="294" r:id="rId18"/>
    <p:sldId id="284" r:id="rId19"/>
    <p:sldId id="281" r:id="rId20"/>
    <p:sldId id="315" r:id="rId21"/>
    <p:sldId id="291" r:id="rId22"/>
    <p:sldId id="285" r:id="rId23"/>
    <p:sldId id="297" r:id="rId24"/>
    <p:sldId id="300" r:id="rId25"/>
    <p:sldId id="298" r:id="rId26"/>
    <p:sldId id="299" r:id="rId27"/>
    <p:sldId id="301" r:id="rId28"/>
    <p:sldId id="303" r:id="rId29"/>
    <p:sldId id="302" r:id="rId30"/>
    <p:sldId id="311" r:id="rId31"/>
    <p:sldId id="277" r:id="rId32"/>
    <p:sldId id="290" r:id="rId33"/>
    <p:sldId id="304" r:id="rId34"/>
    <p:sldId id="305" r:id="rId35"/>
    <p:sldId id="309" r:id="rId36"/>
    <p:sldId id="306" r:id="rId37"/>
    <p:sldId id="307" r:id="rId38"/>
    <p:sldId id="287" r:id="rId39"/>
    <p:sldId id="276" r:id="rId40"/>
    <p:sldId id="308" r:id="rId41"/>
    <p:sldId id="286" r:id="rId42"/>
    <p:sldId id="317" r:id="rId43"/>
    <p:sldId id="316" r:id="rId4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8D231C1-0256-414B-A920-9514171D1302}">
          <p14:sldIdLst>
            <p14:sldId id="282"/>
            <p14:sldId id="319"/>
            <p14:sldId id="318"/>
            <p14:sldId id="268"/>
          </p14:sldIdLst>
        </p14:section>
        <p14:section name="Responsive" id="{0E7967BD-AECC-854F-B0EB-8D925D5D455E}">
          <p14:sldIdLst>
            <p14:sldId id="271"/>
          </p14:sldIdLst>
        </p14:section>
        <p14:section name="Events" id="{B035B42D-73B7-3546-8A84-C2A20E93D485}">
          <p14:sldIdLst>
            <p14:sldId id="288"/>
            <p14:sldId id="262"/>
            <p14:sldId id="292"/>
            <p14:sldId id="267"/>
            <p14:sldId id="283"/>
          </p14:sldIdLst>
        </p14:section>
        <p14:section name="Async" id="{D66E4B62-451F-724C-9717-45F68057714D}">
          <p14:sldIdLst>
            <p14:sldId id="314"/>
            <p14:sldId id="289"/>
            <p14:sldId id="263"/>
            <p14:sldId id="279"/>
            <p14:sldId id="280"/>
            <p14:sldId id="296"/>
            <p14:sldId id="294"/>
            <p14:sldId id="284"/>
          </p14:sldIdLst>
        </p14:section>
        <p14:section name="Message-driven" id="{EDEF9599-E4C8-F34C-AED7-C22172D9763D}">
          <p14:sldIdLst>
            <p14:sldId id="281"/>
            <p14:sldId id="315"/>
            <p14:sldId id="291"/>
            <p14:sldId id="285"/>
            <p14:sldId id="297"/>
            <p14:sldId id="300"/>
            <p14:sldId id="298"/>
            <p14:sldId id="299"/>
            <p14:sldId id="301"/>
            <p14:sldId id="303"/>
            <p14:sldId id="302"/>
            <p14:sldId id="311"/>
          </p14:sldIdLst>
        </p14:section>
        <p14:section name="Resilient" id="{3C3F02DA-615A-3847-981F-A22B6D359A33}">
          <p14:sldIdLst>
            <p14:sldId id="277"/>
            <p14:sldId id="290"/>
            <p14:sldId id="304"/>
            <p14:sldId id="305"/>
            <p14:sldId id="309"/>
            <p14:sldId id="306"/>
            <p14:sldId id="307"/>
            <p14:sldId id="287"/>
          </p14:sldIdLst>
        </p14:section>
        <p14:section name="Elastic" id="{A9FB3AB2-B648-8C4E-B22C-05F5632A6ABE}">
          <p14:sldIdLst>
            <p14:sldId id="276"/>
            <p14:sldId id="308"/>
            <p14:sldId id="286"/>
          </p14:sldIdLst>
        </p14:section>
        <p14:section name="Fin" id="{BFA8F007-F7AC-5047-B556-72D262EDD8AE}">
          <p14:sldIdLst>
            <p14:sldId id="317"/>
            <p14:sldId id="31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21"/>
    <p:restoredTop sz="72134" autoAdjust="0"/>
  </p:normalViewPr>
  <p:slideViewPr>
    <p:cSldViewPr snapToGrid="0" snapToObjects="1">
      <p:cViewPr varScale="1">
        <p:scale>
          <a:sx n="101" d="100"/>
          <a:sy n="101" d="100"/>
        </p:scale>
        <p:origin x="872" y="19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BF0BE3-33B2-CE44-BCE6-A59571DEF919}" type="doc">
      <dgm:prSet loTypeId="urn:microsoft.com/office/officeart/2005/8/layout/matrix3" loCatId="" qsTypeId="urn:microsoft.com/office/officeart/2005/8/quickstyle/simple4" qsCatId="simple" csTypeId="urn:microsoft.com/office/officeart/2005/8/colors/accent1_2" csCatId="accent1" phldr="1"/>
      <dgm:spPr/>
      <dgm:t>
        <a:bodyPr/>
        <a:lstStyle/>
        <a:p>
          <a:endParaRPr lang="en-US"/>
        </a:p>
      </dgm:t>
    </dgm:pt>
    <dgm:pt modelId="{C869F71E-701E-6242-82EE-24BB1F88F9CC}">
      <dgm:prSet/>
      <dgm:spPr/>
      <dgm:t>
        <a:bodyPr/>
        <a:lstStyle/>
        <a:p>
          <a:pPr rtl="0"/>
          <a:r>
            <a:rPr lang="en-US" b="0" i="0" dirty="0" smtClean="0">
              <a:latin typeface="Graphik Extralight" charset="0"/>
              <a:ea typeface="Graphik Extralight" charset="0"/>
              <a:cs typeface="Graphik Extralight" charset="0"/>
            </a:rPr>
            <a:t>Immutable</a:t>
          </a:r>
          <a:endParaRPr lang="en-US" b="0" i="0" dirty="0">
            <a:latin typeface="Graphik Extralight" charset="0"/>
            <a:ea typeface="Graphik Extralight" charset="0"/>
            <a:cs typeface="Graphik Extralight" charset="0"/>
          </a:endParaRPr>
        </a:p>
      </dgm:t>
    </dgm:pt>
    <dgm:pt modelId="{2DAF51EB-D2E1-A04E-82EF-65DDE54F6503}" type="parTrans" cxnId="{A1EE6FC4-5DBB-614E-A9E2-304118B776EA}">
      <dgm:prSet/>
      <dgm:spPr/>
      <dgm:t>
        <a:bodyPr/>
        <a:lstStyle/>
        <a:p>
          <a:endParaRPr lang="en-US" b="0" i="0">
            <a:latin typeface="Graphik Extralight" charset="0"/>
            <a:ea typeface="Graphik Extralight" charset="0"/>
            <a:cs typeface="Graphik Extralight" charset="0"/>
          </a:endParaRPr>
        </a:p>
      </dgm:t>
    </dgm:pt>
    <dgm:pt modelId="{50A72DCA-DDBA-F240-93BE-E0B7971AF12C}" type="sibTrans" cxnId="{A1EE6FC4-5DBB-614E-A9E2-304118B776EA}">
      <dgm:prSet/>
      <dgm:spPr/>
      <dgm:t>
        <a:bodyPr/>
        <a:lstStyle/>
        <a:p>
          <a:endParaRPr lang="en-US" b="0" i="0">
            <a:latin typeface="Graphik Extralight" charset="0"/>
            <a:ea typeface="Graphik Extralight" charset="0"/>
            <a:cs typeface="Graphik Extralight" charset="0"/>
          </a:endParaRPr>
        </a:p>
      </dgm:t>
    </dgm:pt>
    <dgm:pt modelId="{A0DC8C5E-A3B2-0146-AB9A-08090026DAB0}">
      <dgm:prSet/>
      <dgm:spPr/>
      <dgm:t>
        <a:bodyPr/>
        <a:lstStyle/>
        <a:p>
          <a:pPr rtl="0"/>
          <a:r>
            <a:rPr lang="en-US" b="0" i="0" dirty="0" err="1" smtClean="0">
              <a:latin typeface="Graphik Extralight" charset="0"/>
              <a:ea typeface="Graphik Extralight" charset="0"/>
              <a:cs typeface="Graphik Extralight" charset="0"/>
            </a:rPr>
            <a:t>Composable</a:t>
          </a:r>
          <a:endParaRPr lang="en-US" b="0" i="0" dirty="0">
            <a:latin typeface="Graphik Extralight" charset="0"/>
            <a:ea typeface="Graphik Extralight" charset="0"/>
            <a:cs typeface="Graphik Extralight" charset="0"/>
          </a:endParaRPr>
        </a:p>
      </dgm:t>
    </dgm:pt>
    <dgm:pt modelId="{2D2BF371-950C-FB4A-A8C7-74387439E4AC}" type="parTrans" cxnId="{7BF79692-AD34-8A48-89BF-6AB1059A8BB2}">
      <dgm:prSet/>
      <dgm:spPr/>
      <dgm:t>
        <a:bodyPr/>
        <a:lstStyle/>
        <a:p>
          <a:endParaRPr lang="en-US" b="0" i="0">
            <a:latin typeface="Graphik Extralight" charset="0"/>
            <a:ea typeface="Graphik Extralight" charset="0"/>
            <a:cs typeface="Graphik Extralight" charset="0"/>
          </a:endParaRPr>
        </a:p>
      </dgm:t>
    </dgm:pt>
    <dgm:pt modelId="{13BDE348-5D8A-F346-A816-22AD7A605DBC}" type="sibTrans" cxnId="{7BF79692-AD34-8A48-89BF-6AB1059A8BB2}">
      <dgm:prSet/>
      <dgm:spPr/>
      <dgm:t>
        <a:bodyPr/>
        <a:lstStyle/>
        <a:p>
          <a:endParaRPr lang="en-US" b="0" i="0">
            <a:latin typeface="Graphik Extralight" charset="0"/>
            <a:ea typeface="Graphik Extralight" charset="0"/>
            <a:cs typeface="Graphik Extralight" charset="0"/>
          </a:endParaRPr>
        </a:p>
      </dgm:t>
    </dgm:pt>
    <dgm:pt modelId="{B7FAB9D7-5BCE-FC45-8C6F-399BC0C84CBF}">
      <dgm:prSet/>
      <dgm:spPr/>
      <dgm:t>
        <a:bodyPr/>
        <a:lstStyle/>
        <a:p>
          <a:pPr rtl="0"/>
          <a:r>
            <a:rPr lang="en-US" b="0" i="0" dirty="0" smtClean="0">
              <a:latin typeface="Graphik Extralight" charset="0"/>
              <a:ea typeface="Graphik Extralight" charset="0"/>
              <a:cs typeface="Graphik Extralight" charset="0"/>
            </a:rPr>
            <a:t>First-class</a:t>
          </a:r>
          <a:endParaRPr lang="en-US" b="0" i="0" dirty="0">
            <a:latin typeface="Graphik Extralight" charset="0"/>
            <a:ea typeface="Graphik Extralight" charset="0"/>
            <a:cs typeface="Graphik Extralight" charset="0"/>
          </a:endParaRPr>
        </a:p>
      </dgm:t>
    </dgm:pt>
    <dgm:pt modelId="{72CBA240-6A06-8F48-A56C-5976BD109C61}" type="parTrans" cxnId="{B5BD164B-2844-934A-909C-13782EF0E260}">
      <dgm:prSet/>
      <dgm:spPr/>
      <dgm:t>
        <a:bodyPr/>
        <a:lstStyle/>
        <a:p>
          <a:endParaRPr lang="en-US" b="0" i="0">
            <a:latin typeface="Graphik Extralight" charset="0"/>
            <a:ea typeface="Graphik Extralight" charset="0"/>
            <a:cs typeface="Graphik Extralight" charset="0"/>
          </a:endParaRPr>
        </a:p>
      </dgm:t>
    </dgm:pt>
    <dgm:pt modelId="{8443637B-17D1-A940-88C9-577724682F59}" type="sibTrans" cxnId="{B5BD164B-2844-934A-909C-13782EF0E260}">
      <dgm:prSet/>
      <dgm:spPr/>
      <dgm:t>
        <a:bodyPr/>
        <a:lstStyle/>
        <a:p>
          <a:endParaRPr lang="en-US" b="0" i="0">
            <a:latin typeface="Graphik Extralight" charset="0"/>
            <a:ea typeface="Graphik Extralight" charset="0"/>
            <a:cs typeface="Graphik Extralight" charset="0"/>
          </a:endParaRPr>
        </a:p>
      </dgm:t>
    </dgm:pt>
    <dgm:pt modelId="{1C55A684-268B-C442-8B77-B9423BCF4DF4}">
      <dgm:prSet/>
      <dgm:spPr/>
      <dgm:t>
        <a:bodyPr/>
        <a:lstStyle/>
        <a:p>
          <a:pPr rtl="0"/>
          <a:r>
            <a:rPr lang="en-US" b="0" i="0" dirty="0" smtClean="0">
              <a:latin typeface="Graphik Extralight" charset="0"/>
              <a:ea typeface="Graphik Extralight" charset="0"/>
              <a:cs typeface="Graphik Extralight" charset="0"/>
            </a:rPr>
            <a:t>Implement </a:t>
          </a:r>
          <a:r>
            <a:rPr lang="en-US" b="0" i="0" dirty="0" err="1" smtClean="0">
              <a:latin typeface="Graphik Extralight" charset="0"/>
              <a:ea typeface="Graphik Extralight" charset="0"/>
              <a:cs typeface="Graphik Extralight" charset="0"/>
            </a:rPr>
            <a:t>IObservable</a:t>
          </a:r>
          <a:endParaRPr lang="en-US" b="0" i="0" dirty="0">
            <a:latin typeface="Graphik Extralight" charset="0"/>
            <a:ea typeface="Graphik Extralight" charset="0"/>
            <a:cs typeface="Graphik Extralight" charset="0"/>
          </a:endParaRPr>
        </a:p>
      </dgm:t>
    </dgm:pt>
    <dgm:pt modelId="{1F136EAB-374C-974E-A8C0-C57C6A9FC7D8}" type="parTrans" cxnId="{3DF1181A-06E2-864C-A190-4B893CCC7BF1}">
      <dgm:prSet/>
      <dgm:spPr/>
      <dgm:t>
        <a:bodyPr/>
        <a:lstStyle/>
        <a:p>
          <a:endParaRPr lang="en-US" b="0" i="0">
            <a:latin typeface="Graphik Extralight" charset="0"/>
            <a:ea typeface="Graphik Extralight" charset="0"/>
            <a:cs typeface="Graphik Extralight" charset="0"/>
          </a:endParaRPr>
        </a:p>
      </dgm:t>
    </dgm:pt>
    <dgm:pt modelId="{16E87452-BC95-C744-87A4-236FEF4901F6}" type="sibTrans" cxnId="{3DF1181A-06E2-864C-A190-4B893CCC7BF1}">
      <dgm:prSet/>
      <dgm:spPr/>
      <dgm:t>
        <a:bodyPr/>
        <a:lstStyle/>
        <a:p>
          <a:endParaRPr lang="en-US" b="0" i="0">
            <a:latin typeface="Graphik Extralight" charset="0"/>
            <a:ea typeface="Graphik Extralight" charset="0"/>
            <a:cs typeface="Graphik Extralight" charset="0"/>
          </a:endParaRPr>
        </a:p>
      </dgm:t>
    </dgm:pt>
    <dgm:pt modelId="{6714056C-8CFB-8446-8ED2-B57C12A44263}" type="pres">
      <dgm:prSet presAssocID="{18BF0BE3-33B2-CE44-BCE6-A59571DEF919}" presName="matrix" presStyleCnt="0">
        <dgm:presLayoutVars>
          <dgm:chMax val="1"/>
          <dgm:dir/>
          <dgm:resizeHandles val="exact"/>
        </dgm:presLayoutVars>
      </dgm:prSet>
      <dgm:spPr/>
      <dgm:t>
        <a:bodyPr/>
        <a:lstStyle/>
        <a:p>
          <a:endParaRPr lang="en-US"/>
        </a:p>
      </dgm:t>
    </dgm:pt>
    <dgm:pt modelId="{96AB78B5-8927-2C4F-AD08-D2250EAB115A}" type="pres">
      <dgm:prSet presAssocID="{18BF0BE3-33B2-CE44-BCE6-A59571DEF919}" presName="diamond" presStyleLbl="bgShp" presStyleIdx="0" presStyleCnt="1"/>
      <dgm:spPr/>
    </dgm:pt>
    <dgm:pt modelId="{C4DB490B-A3C5-9947-BA88-3A21C64805BF}" type="pres">
      <dgm:prSet presAssocID="{18BF0BE3-33B2-CE44-BCE6-A59571DEF919}" presName="quad1" presStyleLbl="node1" presStyleIdx="0" presStyleCnt="4">
        <dgm:presLayoutVars>
          <dgm:chMax val="0"/>
          <dgm:chPref val="0"/>
          <dgm:bulletEnabled val="1"/>
        </dgm:presLayoutVars>
      </dgm:prSet>
      <dgm:spPr/>
      <dgm:t>
        <a:bodyPr/>
        <a:lstStyle/>
        <a:p>
          <a:endParaRPr lang="en-US"/>
        </a:p>
      </dgm:t>
    </dgm:pt>
    <dgm:pt modelId="{4296BDB4-82AA-EA40-954F-4AF8D307D255}" type="pres">
      <dgm:prSet presAssocID="{18BF0BE3-33B2-CE44-BCE6-A59571DEF919}" presName="quad2" presStyleLbl="node1" presStyleIdx="1" presStyleCnt="4">
        <dgm:presLayoutVars>
          <dgm:chMax val="0"/>
          <dgm:chPref val="0"/>
          <dgm:bulletEnabled val="1"/>
        </dgm:presLayoutVars>
      </dgm:prSet>
      <dgm:spPr/>
      <dgm:t>
        <a:bodyPr/>
        <a:lstStyle/>
        <a:p>
          <a:endParaRPr lang="en-US"/>
        </a:p>
      </dgm:t>
    </dgm:pt>
    <dgm:pt modelId="{AD3D78C1-95F1-DB4B-922C-5E0657743ACD}" type="pres">
      <dgm:prSet presAssocID="{18BF0BE3-33B2-CE44-BCE6-A59571DEF919}" presName="quad3" presStyleLbl="node1" presStyleIdx="2" presStyleCnt="4">
        <dgm:presLayoutVars>
          <dgm:chMax val="0"/>
          <dgm:chPref val="0"/>
          <dgm:bulletEnabled val="1"/>
        </dgm:presLayoutVars>
      </dgm:prSet>
      <dgm:spPr/>
      <dgm:t>
        <a:bodyPr/>
        <a:lstStyle/>
        <a:p>
          <a:endParaRPr lang="en-US"/>
        </a:p>
      </dgm:t>
    </dgm:pt>
    <dgm:pt modelId="{DA53720A-8685-D445-8614-B5D93F78AF59}" type="pres">
      <dgm:prSet presAssocID="{18BF0BE3-33B2-CE44-BCE6-A59571DEF919}" presName="quad4" presStyleLbl="node1" presStyleIdx="3" presStyleCnt="4">
        <dgm:presLayoutVars>
          <dgm:chMax val="0"/>
          <dgm:chPref val="0"/>
          <dgm:bulletEnabled val="1"/>
        </dgm:presLayoutVars>
      </dgm:prSet>
      <dgm:spPr/>
      <dgm:t>
        <a:bodyPr/>
        <a:lstStyle/>
        <a:p>
          <a:endParaRPr lang="en-US"/>
        </a:p>
      </dgm:t>
    </dgm:pt>
  </dgm:ptLst>
  <dgm:cxnLst>
    <dgm:cxn modelId="{CE98A735-E6B4-FD4E-9D64-3E4ECE31FBF6}" type="presOf" srcId="{18BF0BE3-33B2-CE44-BCE6-A59571DEF919}" destId="{6714056C-8CFB-8446-8ED2-B57C12A44263}" srcOrd="0" destOrd="0" presId="urn:microsoft.com/office/officeart/2005/8/layout/matrix3"/>
    <dgm:cxn modelId="{641EE27D-28CE-EC44-B8F3-E1FB3E450400}" type="presOf" srcId="{1C55A684-268B-C442-8B77-B9423BCF4DF4}" destId="{4296BDB4-82AA-EA40-954F-4AF8D307D255}" srcOrd="0" destOrd="0" presId="urn:microsoft.com/office/officeart/2005/8/layout/matrix3"/>
    <dgm:cxn modelId="{7096F571-911A-1245-A8AC-14AB37D59A57}" type="presOf" srcId="{A0DC8C5E-A3B2-0146-AB9A-08090026DAB0}" destId="{DA53720A-8685-D445-8614-B5D93F78AF59}" srcOrd="0" destOrd="0" presId="urn:microsoft.com/office/officeart/2005/8/layout/matrix3"/>
    <dgm:cxn modelId="{B5BD164B-2844-934A-909C-13782EF0E260}" srcId="{18BF0BE3-33B2-CE44-BCE6-A59571DEF919}" destId="{B7FAB9D7-5BCE-FC45-8C6F-399BC0C84CBF}" srcOrd="2" destOrd="0" parTransId="{72CBA240-6A06-8F48-A56C-5976BD109C61}" sibTransId="{8443637B-17D1-A940-88C9-577724682F59}"/>
    <dgm:cxn modelId="{3DF1181A-06E2-864C-A190-4B893CCC7BF1}" srcId="{18BF0BE3-33B2-CE44-BCE6-A59571DEF919}" destId="{1C55A684-268B-C442-8B77-B9423BCF4DF4}" srcOrd="1" destOrd="0" parTransId="{1F136EAB-374C-974E-A8C0-C57C6A9FC7D8}" sibTransId="{16E87452-BC95-C744-87A4-236FEF4901F6}"/>
    <dgm:cxn modelId="{75B02ECF-E431-E14C-8664-C43ADE759557}" type="presOf" srcId="{B7FAB9D7-5BCE-FC45-8C6F-399BC0C84CBF}" destId="{AD3D78C1-95F1-DB4B-922C-5E0657743ACD}" srcOrd="0" destOrd="0" presId="urn:microsoft.com/office/officeart/2005/8/layout/matrix3"/>
    <dgm:cxn modelId="{FF56D854-1A1E-A144-A8D2-F60D9E2C3AA8}" type="presOf" srcId="{C869F71E-701E-6242-82EE-24BB1F88F9CC}" destId="{C4DB490B-A3C5-9947-BA88-3A21C64805BF}" srcOrd="0" destOrd="0" presId="urn:microsoft.com/office/officeart/2005/8/layout/matrix3"/>
    <dgm:cxn modelId="{A1EE6FC4-5DBB-614E-A9E2-304118B776EA}" srcId="{18BF0BE3-33B2-CE44-BCE6-A59571DEF919}" destId="{C869F71E-701E-6242-82EE-24BB1F88F9CC}" srcOrd="0" destOrd="0" parTransId="{2DAF51EB-D2E1-A04E-82EF-65DDE54F6503}" sibTransId="{50A72DCA-DDBA-F240-93BE-E0B7971AF12C}"/>
    <dgm:cxn modelId="{7BF79692-AD34-8A48-89BF-6AB1059A8BB2}" srcId="{18BF0BE3-33B2-CE44-BCE6-A59571DEF919}" destId="{A0DC8C5E-A3B2-0146-AB9A-08090026DAB0}" srcOrd="3" destOrd="0" parTransId="{2D2BF371-950C-FB4A-A8C7-74387439E4AC}" sibTransId="{13BDE348-5D8A-F346-A816-22AD7A605DBC}"/>
    <dgm:cxn modelId="{64140272-5BF3-8B4E-965C-271B99EA3F95}" type="presParOf" srcId="{6714056C-8CFB-8446-8ED2-B57C12A44263}" destId="{96AB78B5-8927-2C4F-AD08-D2250EAB115A}" srcOrd="0" destOrd="0" presId="urn:microsoft.com/office/officeart/2005/8/layout/matrix3"/>
    <dgm:cxn modelId="{F2920134-66C6-2C4A-960C-B4F0F4333776}" type="presParOf" srcId="{6714056C-8CFB-8446-8ED2-B57C12A44263}" destId="{C4DB490B-A3C5-9947-BA88-3A21C64805BF}" srcOrd="1" destOrd="0" presId="urn:microsoft.com/office/officeart/2005/8/layout/matrix3"/>
    <dgm:cxn modelId="{B26FD82D-D99B-1E42-9BAB-722F160679E4}" type="presParOf" srcId="{6714056C-8CFB-8446-8ED2-B57C12A44263}" destId="{4296BDB4-82AA-EA40-954F-4AF8D307D255}" srcOrd="2" destOrd="0" presId="urn:microsoft.com/office/officeart/2005/8/layout/matrix3"/>
    <dgm:cxn modelId="{CD2814DD-39B5-5C4E-8A00-E5592DBF6997}" type="presParOf" srcId="{6714056C-8CFB-8446-8ED2-B57C12A44263}" destId="{AD3D78C1-95F1-DB4B-922C-5E0657743ACD}" srcOrd="3" destOrd="0" presId="urn:microsoft.com/office/officeart/2005/8/layout/matrix3"/>
    <dgm:cxn modelId="{6334C398-EAAE-234F-9666-47614B37DAFB}" type="presParOf" srcId="{6714056C-8CFB-8446-8ED2-B57C12A44263}" destId="{DA53720A-8685-D445-8614-B5D93F78AF59}"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C4FED2-9131-664B-9E21-C5056DDC2709}" type="doc">
      <dgm:prSet loTypeId="urn:microsoft.com/office/officeart/2005/8/layout/default" loCatId="" qsTypeId="urn:microsoft.com/office/officeart/2005/8/quickstyle/simple4" qsCatId="simple" csTypeId="urn:microsoft.com/office/officeart/2005/8/colors/accent1_2" csCatId="accent1"/>
      <dgm:spPr/>
      <dgm:t>
        <a:bodyPr/>
        <a:lstStyle/>
        <a:p>
          <a:endParaRPr lang="en-US"/>
        </a:p>
      </dgm:t>
    </dgm:pt>
    <dgm:pt modelId="{E60B3CF9-6201-2244-9A95-CF3FA521ED4C}">
      <dgm:prSet/>
      <dgm:spPr/>
      <dgm:t>
        <a:bodyPr/>
        <a:lstStyle/>
        <a:p>
          <a:pPr rtl="0"/>
          <a:r>
            <a:rPr lang="en-US" dirty="0" smtClean="0"/>
            <a:t>Add</a:t>
          </a:r>
          <a:endParaRPr lang="en-US" dirty="0"/>
        </a:p>
      </dgm:t>
    </dgm:pt>
    <dgm:pt modelId="{0A6FC173-5A68-9C43-856B-BA069DD21D4E}" type="parTrans" cxnId="{FF38AB4A-E953-9A42-93A4-405F3524C70B}">
      <dgm:prSet/>
      <dgm:spPr/>
      <dgm:t>
        <a:bodyPr/>
        <a:lstStyle/>
        <a:p>
          <a:endParaRPr lang="en-US"/>
        </a:p>
      </dgm:t>
    </dgm:pt>
    <dgm:pt modelId="{7E39CB68-B24A-F640-B9D5-F595F6C24215}" type="sibTrans" cxnId="{FF38AB4A-E953-9A42-93A4-405F3524C70B}">
      <dgm:prSet/>
      <dgm:spPr/>
      <dgm:t>
        <a:bodyPr/>
        <a:lstStyle/>
        <a:p>
          <a:endParaRPr lang="en-US"/>
        </a:p>
      </dgm:t>
    </dgm:pt>
    <dgm:pt modelId="{898BAEC3-8A9F-6949-8D50-F7DC973A90AA}">
      <dgm:prSet/>
      <dgm:spPr/>
      <dgm:t>
        <a:bodyPr/>
        <a:lstStyle/>
        <a:p>
          <a:pPr rtl="0"/>
          <a:r>
            <a:rPr lang="en-US" smtClean="0"/>
            <a:t>Choose</a:t>
          </a:r>
          <a:endParaRPr lang="en-US"/>
        </a:p>
      </dgm:t>
    </dgm:pt>
    <dgm:pt modelId="{4D1082EE-13F5-A54C-BB74-7D7C6148DF24}" type="parTrans" cxnId="{8F5EAE28-0EFC-404D-A60D-2ED8FCFB0FE6}">
      <dgm:prSet/>
      <dgm:spPr/>
      <dgm:t>
        <a:bodyPr/>
        <a:lstStyle/>
        <a:p>
          <a:endParaRPr lang="en-US"/>
        </a:p>
      </dgm:t>
    </dgm:pt>
    <dgm:pt modelId="{B8FEA432-5787-7643-A7A4-430F60E94387}" type="sibTrans" cxnId="{8F5EAE28-0EFC-404D-A60D-2ED8FCFB0FE6}">
      <dgm:prSet/>
      <dgm:spPr/>
      <dgm:t>
        <a:bodyPr/>
        <a:lstStyle/>
        <a:p>
          <a:endParaRPr lang="en-US"/>
        </a:p>
      </dgm:t>
    </dgm:pt>
    <dgm:pt modelId="{BB23ABC6-8149-4148-8AE2-8F1C2F017F54}">
      <dgm:prSet/>
      <dgm:spPr/>
      <dgm:t>
        <a:bodyPr/>
        <a:lstStyle/>
        <a:p>
          <a:pPr rtl="0"/>
          <a:r>
            <a:rPr lang="en-US" smtClean="0"/>
            <a:t>Filter</a:t>
          </a:r>
          <a:endParaRPr lang="en-US"/>
        </a:p>
      </dgm:t>
    </dgm:pt>
    <dgm:pt modelId="{681FF409-D090-EB44-893D-42D4B4E5E71D}" type="parTrans" cxnId="{B62F89DA-BB2C-1F47-9A5D-357CA70AC27B}">
      <dgm:prSet/>
      <dgm:spPr/>
      <dgm:t>
        <a:bodyPr/>
        <a:lstStyle/>
        <a:p>
          <a:endParaRPr lang="en-US"/>
        </a:p>
      </dgm:t>
    </dgm:pt>
    <dgm:pt modelId="{D4E42BAE-EC1F-7D43-8FA3-AFB2F24B78B2}" type="sibTrans" cxnId="{B62F89DA-BB2C-1F47-9A5D-357CA70AC27B}">
      <dgm:prSet/>
      <dgm:spPr/>
      <dgm:t>
        <a:bodyPr/>
        <a:lstStyle/>
        <a:p>
          <a:endParaRPr lang="en-US"/>
        </a:p>
      </dgm:t>
    </dgm:pt>
    <dgm:pt modelId="{736177C1-55F9-064F-BB15-6BDB1AE40D5F}">
      <dgm:prSet/>
      <dgm:spPr/>
      <dgm:t>
        <a:bodyPr/>
        <a:lstStyle/>
        <a:p>
          <a:pPr rtl="0"/>
          <a:r>
            <a:rPr lang="en-US" smtClean="0"/>
            <a:t>Map</a:t>
          </a:r>
          <a:endParaRPr lang="en-US"/>
        </a:p>
      </dgm:t>
    </dgm:pt>
    <dgm:pt modelId="{F64F6860-0581-DA43-876B-792B0AA7F659}" type="parTrans" cxnId="{900CFE5A-B9E2-9F4C-9235-7A7CE4046DAD}">
      <dgm:prSet/>
      <dgm:spPr/>
      <dgm:t>
        <a:bodyPr/>
        <a:lstStyle/>
        <a:p>
          <a:endParaRPr lang="en-US"/>
        </a:p>
      </dgm:t>
    </dgm:pt>
    <dgm:pt modelId="{41D25D00-A255-FB4C-A694-5CC4125018F0}" type="sibTrans" cxnId="{900CFE5A-B9E2-9F4C-9235-7A7CE4046DAD}">
      <dgm:prSet/>
      <dgm:spPr/>
      <dgm:t>
        <a:bodyPr/>
        <a:lstStyle/>
        <a:p>
          <a:endParaRPr lang="en-US"/>
        </a:p>
      </dgm:t>
    </dgm:pt>
    <dgm:pt modelId="{734EE389-6EC4-9945-BCF9-DB97A97C5BCB}">
      <dgm:prSet/>
      <dgm:spPr/>
      <dgm:t>
        <a:bodyPr/>
        <a:lstStyle/>
        <a:p>
          <a:pPr rtl="0"/>
          <a:r>
            <a:rPr lang="en-US" smtClean="0"/>
            <a:t>Merge</a:t>
          </a:r>
          <a:endParaRPr lang="en-US"/>
        </a:p>
      </dgm:t>
    </dgm:pt>
    <dgm:pt modelId="{FFA63019-9D3B-5E49-9815-91DA85601EA6}" type="parTrans" cxnId="{6AE00C10-7657-1648-A467-44CA321F6FF2}">
      <dgm:prSet/>
      <dgm:spPr/>
      <dgm:t>
        <a:bodyPr/>
        <a:lstStyle/>
        <a:p>
          <a:endParaRPr lang="en-US"/>
        </a:p>
      </dgm:t>
    </dgm:pt>
    <dgm:pt modelId="{FBC7DFA2-28CC-BF4D-8717-AE12143CA17C}" type="sibTrans" cxnId="{6AE00C10-7657-1648-A467-44CA321F6FF2}">
      <dgm:prSet/>
      <dgm:spPr/>
      <dgm:t>
        <a:bodyPr/>
        <a:lstStyle/>
        <a:p>
          <a:endParaRPr lang="en-US"/>
        </a:p>
      </dgm:t>
    </dgm:pt>
    <dgm:pt modelId="{9127F137-B415-5E47-BD44-29A2042829FB}">
      <dgm:prSet/>
      <dgm:spPr/>
      <dgm:t>
        <a:bodyPr/>
        <a:lstStyle/>
        <a:p>
          <a:pPr rtl="0"/>
          <a:r>
            <a:rPr lang="en-US" smtClean="0"/>
            <a:t>Pairwise</a:t>
          </a:r>
          <a:endParaRPr lang="en-US"/>
        </a:p>
      </dgm:t>
    </dgm:pt>
    <dgm:pt modelId="{E2B88430-A25D-A94B-AF12-24795E4A2392}" type="parTrans" cxnId="{DA3AC774-9C77-454D-87C5-5B3AD7E349A9}">
      <dgm:prSet/>
      <dgm:spPr/>
      <dgm:t>
        <a:bodyPr/>
        <a:lstStyle/>
        <a:p>
          <a:endParaRPr lang="en-US"/>
        </a:p>
      </dgm:t>
    </dgm:pt>
    <dgm:pt modelId="{BF61F430-4678-004B-BD00-25B2BCEE19A8}" type="sibTrans" cxnId="{DA3AC774-9C77-454D-87C5-5B3AD7E349A9}">
      <dgm:prSet/>
      <dgm:spPr/>
      <dgm:t>
        <a:bodyPr/>
        <a:lstStyle/>
        <a:p>
          <a:endParaRPr lang="en-US"/>
        </a:p>
      </dgm:t>
    </dgm:pt>
    <dgm:pt modelId="{7AD73F91-2B4D-E345-B1B9-A7F5486A1D61}">
      <dgm:prSet/>
      <dgm:spPr/>
      <dgm:t>
        <a:bodyPr/>
        <a:lstStyle/>
        <a:p>
          <a:pPr rtl="0"/>
          <a:r>
            <a:rPr lang="en-US" smtClean="0"/>
            <a:t>Partition</a:t>
          </a:r>
          <a:endParaRPr lang="en-US"/>
        </a:p>
      </dgm:t>
    </dgm:pt>
    <dgm:pt modelId="{BEEE2877-C176-1642-963C-144F40D24F57}" type="parTrans" cxnId="{5549396A-5B9D-B64E-B9EA-03B31800A0EB}">
      <dgm:prSet/>
      <dgm:spPr/>
      <dgm:t>
        <a:bodyPr/>
        <a:lstStyle/>
        <a:p>
          <a:endParaRPr lang="en-US"/>
        </a:p>
      </dgm:t>
    </dgm:pt>
    <dgm:pt modelId="{209BEA2C-1B71-DC43-8786-2EB6FFD9B368}" type="sibTrans" cxnId="{5549396A-5B9D-B64E-B9EA-03B31800A0EB}">
      <dgm:prSet/>
      <dgm:spPr/>
      <dgm:t>
        <a:bodyPr/>
        <a:lstStyle/>
        <a:p>
          <a:endParaRPr lang="en-US"/>
        </a:p>
      </dgm:t>
    </dgm:pt>
    <dgm:pt modelId="{05B61860-5E4A-3048-96C7-C59865EB26AB}">
      <dgm:prSet/>
      <dgm:spPr/>
      <dgm:t>
        <a:bodyPr/>
        <a:lstStyle/>
        <a:p>
          <a:pPr rtl="0"/>
          <a:r>
            <a:rPr lang="en-US" smtClean="0"/>
            <a:t>Scan</a:t>
          </a:r>
          <a:endParaRPr lang="en-US"/>
        </a:p>
      </dgm:t>
    </dgm:pt>
    <dgm:pt modelId="{9AD9C2FE-42FF-6F46-A2F1-1E16EC84AEAD}" type="parTrans" cxnId="{DCAFD4BA-DE70-894B-BA7B-74E81FA6C6C8}">
      <dgm:prSet/>
      <dgm:spPr/>
      <dgm:t>
        <a:bodyPr/>
        <a:lstStyle/>
        <a:p>
          <a:endParaRPr lang="en-US"/>
        </a:p>
      </dgm:t>
    </dgm:pt>
    <dgm:pt modelId="{2721A4D3-4597-C149-A6DB-AAF61D7FBE92}" type="sibTrans" cxnId="{DCAFD4BA-DE70-894B-BA7B-74E81FA6C6C8}">
      <dgm:prSet/>
      <dgm:spPr/>
      <dgm:t>
        <a:bodyPr/>
        <a:lstStyle/>
        <a:p>
          <a:endParaRPr lang="en-US"/>
        </a:p>
      </dgm:t>
    </dgm:pt>
    <dgm:pt modelId="{A23EF2D5-89AE-1249-B438-949020B514CF}">
      <dgm:prSet/>
      <dgm:spPr/>
      <dgm:t>
        <a:bodyPr/>
        <a:lstStyle/>
        <a:p>
          <a:pPr rtl="0"/>
          <a:r>
            <a:rPr lang="en-US" smtClean="0"/>
            <a:t>Split</a:t>
          </a:r>
          <a:endParaRPr lang="en-US"/>
        </a:p>
      </dgm:t>
    </dgm:pt>
    <dgm:pt modelId="{ABD57E3C-93E5-6141-AAA9-05F74811B20E}" type="parTrans" cxnId="{CFEDBCA1-35F5-AE4D-A73D-81C7F15EB35C}">
      <dgm:prSet/>
      <dgm:spPr/>
      <dgm:t>
        <a:bodyPr/>
        <a:lstStyle/>
        <a:p>
          <a:endParaRPr lang="en-US"/>
        </a:p>
      </dgm:t>
    </dgm:pt>
    <dgm:pt modelId="{CDC5DA7C-86E9-4441-9BC7-CEE9A94E4735}" type="sibTrans" cxnId="{CFEDBCA1-35F5-AE4D-A73D-81C7F15EB35C}">
      <dgm:prSet/>
      <dgm:spPr/>
      <dgm:t>
        <a:bodyPr/>
        <a:lstStyle/>
        <a:p>
          <a:endParaRPr lang="en-US"/>
        </a:p>
      </dgm:t>
    </dgm:pt>
    <dgm:pt modelId="{AAEA13AE-20D7-8540-9C31-02BE0DE65ACC}" type="pres">
      <dgm:prSet presAssocID="{D0C4FED2-9131-664B-9E21-C5056DDC2709}" presName="diagram" presStyleCnt="0">
        <dgm:presLayoutVars>
          <dgm:dir/>
          <dgm:resizeHandles val="exact"/>
        </dgm:presLayoutVars>
      </dgm:prSet>
      <dgm:spPr/>
      <dgm:t>
        <a:bodyPr/>
        <a:lstStyle/>
        <a:p>
          <a:endParaRPr lang="en-US"/>
        </a:p>
      </dgm:t>
    </dgm:pt>
    <dgm:pt modelId="{A4D197C5-430A-F04B-A280-463ECDDE7CC6}" type="pres">
      <dgm:prSet presAssocID="{E60B3CF9-6201-2244-9A95-CF3FA521ED4C}" presName="node" presStyleLbl="node1" presStyleIdx="0" presStyleCnt="9">
        <dgm:presLayoutVars>
          <dgm:bulletEnabled val="1"/>
        </dgm:presLayoutVars>
      </dgm:prSet>
      <dgm:spPr>
        <a:prstGeom prst="flowChartTerminator">
          <a:avLst/>
        </a:prstGeom>
      </dgm:spPr>
      <dgm:t>
        <a:bodyPr/>
        <a:lstStyle/>
        <a:p>
          <a:endParaRPr lang="en-US"/>
        </a:p>
      </dgm:t>
    </dgm:pt>
    <dgm:pt modelId="{299C0CBB-E2F7-5644-9854-CEA5A647903C}" type="pres">
      <dgm:prSet presAssocID="{7E39CB68-B24A-F640-B9D5-F595F6C24215}" presName="sibTrans" presStyleCnt="0"/>
      <dgm:spPr/>
      <dgm:t>
        <a:bodyPr/>
        <a:lstStyle/>
        <a:p>
          <a:endParaRPr lang="en-US"/>
        </a:p>
      </dgm:t>
    </dgm:pt>
    <dgm:pt modelId="{C208F8FB-C438-A241-8394-7C1EFC4EC3A4}" type="pres">
      <dgm:prSet presAssocID="{898BAEC3-8A9F-6949-8D50-F7DC973A90AA}" presName="node" presStyleLbl="node1" presStyleIdx="1" presStyleCnt="9">
        <dgm:presLayoutVars>
          <dgm:bulletEnabled val="1"/>
        </dgm:presLayoutVars>
      </dgm:prSet>
      <dgm:spPr>
        <a:prstGeom prst="flowChartTerminator">
          <a:avLst/>
        </a:prstGeom>
      </dgm:spPr>
      <dgm:t>
        <a:bodyPr/>
        <a:lstStyle/>
        <a:p>
          <a:endParaRPr lang="en-US"/>
        </a:p>
      </dgm:t>
    </dgm:pt>
    <dgm:pt modelId="{AE883EB9-2426-0C4B-A5B0-3B72D0632FAE}" type="pres">
      <dgm:prSet presAssocID="{B8FEA432-5787-7643-A7A4-430F60E94387}" presName="sibTrans" presStyleCnt="0"/>
      <dgm:spPr/>
      <dgm:t>
        <a:bodyPr/>
        <a:lstStyle/>
        <a:p>
          <a:endParaRPr lang="en-US"/>
        </a:p>
      </dgm:t>
    </dgm:pt>
    <dgm:pt modelId="{AAE298D5-09C5-DB4B-847E-22FCE6A273F2}" type="pres">
      <dgm:prSet presAssocID="{BB23ABC6-8149-4148-8AE2-8F1C2F017F54}" presName="node" presStyleLbl="node1" presStyleIdx="2" presStyleCnt="9">
        <dgm:presLayoutVars>
          <dgm:bulletEnabled val="1"/>
        </dgm:presLayoutVars>
      </dgm:prSet>
      <dgm:spPr>
        <a:prstGeom prst="flowChartTerminator">
          <a:avLst/>
        </a:prstGeom>
      </dgm:spPr>
      <dgm:t>
        <a:bodyPr/>
        <a:lstStyle/>
        <a:p>
          <a:endParaRPr lang="en-US"/>
        </a:p>
      </dgm:t>
    </dgm:pt>
    <dgm:pt modelId="{3E414CAD-6100-3E42-A10B-23953151EB1D}" type="pres">
      <dgm:prSet presAssocID="{D4E42BAE-EC1F-7D43-8FA3-AFB2F24B78B2}" presName="sibTrans" presStyleCnt="0"/>
      <dgm:spPr/>
      <dgm:t>
        <a:bodyPr/>
        <a:lstStyle/>
        <a:p>
          <a:endParaRPr lang="en-US"/>
        </a:p>
      </dgm:t>
    </dgm:pt>
    <dgm:pt modelId="{887129C8-9EDB-6148-BE6A-410CA10FAD03}" type="pres">
      <dgm:prSet presAssocID="{736177C1-55F9-064F-BB15-6BDB1AE40D5F}" presName="node" presStyleLbl="node1" presStyleIdx="3" presStyleCnt="9">
        <dgm:presLayoutVars>
          <dgm:bulletEnabled val="1"/>
        </dgm:presLayoutVars>
      </dgm:prSet>
      <dgm:spPr>
        <a:prstGeom prst="flowChartTerminator">
          <a:avLst/>
        </a:prstGeom>
      </dgm:spPr>
      <dgm:t>
        <a:bodyPr/>
        <a:lstStyle/>
        <a:p>
          <a:endParaRPr lang="en-US"/>
        </a:p>
      </dgm:t>
    </dgm:pt>
    <dgm:pt modelId="{425D5D70-855E-384F-9531-F196ABD92F8C}" type="pres">
      <dgm:prSet presAssocID="{41D25D00-A255-FB4C-A694-5CC4125018F0}" presName="sibTrans" presStyleCnt="0"/>
      <dgm:spPr/>
      <dgm:t>
        <a:bodyPr/>
        <a:lstStyle/>
        <a:p>
          <a:endParaRPr lang="en-US"/>
        </a:p>
      </dgm:t>
    </dgm:pt>
    <dgm:pt modelId="{9A111A02-5B8D-E044-AB45-07603A55EBAF}" type="pres">
      <dgm:prSet presAssocID="{734EE389-6EC4-9945-BCF9-DB97A97C5BCB}" presName="node" presStyleLbl="node1" presStyleIdx="4" presStyleCnt="9">
        <dgm:presLayoutVars>
          <dgm:bulletEnabled val="1"/>
        </dgm:presLayoutVars>
      </dgm:prSet>
      <dgm:spPr>
        <a:prstGeom prst="flowChartTerminator">
          <a:avLst/>
        </a:prstGeom>
      </dgm:spPr>
      <dgm:t>
        <a:bodyPr/>
        <a:lstStyle/>
        <a:p>
          <a:endParaRPr lang="en-US"/>
        </a:p>
      </dgm:t>
    </dgm:pt>
    <dgm:pt modelId="{2953B17A-21BA-3947-A5B2-E1228C042C48}" type="pres">
      <dgm:prSet presAssocID="{FBC7DFA2-28CC-BF4D-8717-AE12143CA17C}" presName="sibTrans" presStyleCnt="0"/>
      <dgm:spPr/>
      <dgm:t>
        <a:bodyPr/>
        <a:lstStyle/>
        <a:p>
          <a:endParaRPr lang="en-US"/>
        </a:p>
      </dgm:t>
    </dgm:pt>
    <dgm:pt modelId="{D0C38056-A4B0-3040-8828-698F3C86BD41}" type="pres">
      <dgm:prSet presAssocID="{9127F137-B415-5E47-BD44-29A2042829FB}" presName="node" presStyleLbl="node1" presStyleIdx="5" presStyleCnt="9">
        <dgm:presLayoutVars>
          <dgm:bulletEnabled val="1"/>
        </dgm:presLayoutVars>
      </dgm:prSet>
      <dgm:spPr>
        <a:prstGeom prst="flowChartTerminator">
          <a:avLst/>
        </a:prstGeom>
      </dgm:spPr>
      <dgm:t>
        <a:bodyPr/>
        <a:lstStyle/>
        <a:p>
          <a:endParaRPr lang="en-US"/>
        </a:p>
      </dgm:t>
    </dgm:pt>
    <dgm:pt modelId="{97B55983-C7F7-B14D-BF62-7B46A7D01252}" type="pres">
      <dgm:prSet presAssocID="{BF61F430-4678-004B-BD00-25B2BCEE19A8}" presName="sibTrans" presStyleCnt="0"/>
      <dgm:spPr/>
      <dgm:t>
        <a:bodyPr/>
        <a:lstStyle/>
        <a:p>
          <a:endParaRPr lang="en-US"/>
        </a:p>
      </dgm:t>
    </dgm:pt>
    <dgm:pt modelId="{7EA86456-39B5-A648-BFD6-991DE047ADC3}" type="pres">
      <dgm:prSet presAssocID="{7AD73F91-2B4D-E345-B1B9-A7F5486A1D61}" presName="node" presStyleLbl="node1" presStyleIdx="6" presStyleCnt="9">
        <dgm:presLayoutVars>
          <dgm:bulletEnabled val="1"/>
        </dgm:presLayoutVars>
      </dgm:prSet>
      <dgm:spPr>
        <a:prstGeom prst="flowChartTerminator">
          <a:avLst/>
        </a:prstGeom>
      </dgm:spPr>
      <dgm:t>
        <a:bodyPr/>
        <a:lstStyle/>
        <a:p>
          <a:endParaRPr lang="en-US"/>
        </a:p>
      </dgm:t>
    </dgm:pt>
    <dgm:pt modelId="{AC16B91B-0093-DF40-AF96-EF74F85D2A7E}" type="pres">
      <dgm:prSet presAssocID="{209BEA2C-1B71-DC43-8786-2EB6FFD9B368}" presName="sibTrans" presStyleCnt="0"/>
      <dgm:spPr/>
      <dgm:t>
        <a:bodyPr/>
        <a:lstStyle/>
        <a:p>
          <a:endParaRPr lang="en-US"/>
        </a:p>
      </dgm:t>
    </dgm:pt>
    <dgm:pt modelId="{3BBD157A-E933-3648-90AA-2C84E832FF6A}" type="pres">
      <dgm:prSet presAssocID="{05B61860-5E4A-3048-96C7-C59865EB26AB}" presName="node" presStyleLbl="node1" presStyleIdx="7" presStyleCnt="9">
        <dgm:presLayoutVars>
          <dgm:bulletEnabled val="1"/>
        </dgm:presLayoutVars>
      </dgm:prSet>
      <dgm:spPr>
        <a:prstGeom prst="flowChartTerminator">
          <a:avLst/>
        </a:prstGeom>
      </dgm:spPr>
      <dgm:t>
        <a:bodyPr/>
        <a:lstStyle/>
        <a:p>
          <a:endParaRPr lang="en-US"/>
        </a:p>
      </dgm:t>
    </dgm:pt>
    <dgm:pt modelId="{58B15EAD-F458-8145-BC44-451DAB7AF95A}" type="pres">
      <dgm:prSet presAssocID="{2721A4D3-4597-C149-A6DB-AAF61D7FBE92}" presName="sibTrans" presStyleCnt="0"/>
      <dgm:spPr/>
      <dgm:t>
        <a:bodyPr/>
        <a:lstStyle/>
        <a:p>
          <a:endParaRPr lang="en-US"/>
        </a:p>
      </dgm:t>
    </dgm:pt>
    <dgm:pt modelId="{0AFBC59D-3D74-BC4D-AF52-ABB887531B85}" type="pres">
      <dgm:prSet presAssocID="{A23EF2D5-89AE-1249-B438-949020B514CF}" presName="node" presStyleLbl="node1" presStyleIdx="8" presStyleCnt="9">
        <dgm:presLayoutVars>
          <dgm:bulletEnabled val="1"/>
        </dgm:presLayoutVars>
      </dgm:prSet>
      <dgm:spPr>
        <a:prstGeom prst="flowChartTerminator">
          <a:avLst/>
        </a:prstGeom>
      </dgm:spPr>
      <dgm:t>
        <a:bodyPr/>
        <a:lstStyle/>
        <a:p>
          <a:endParaRPr lang="en-US"/>
        </a:p>
      </dgm:t>
    </dgm:pt>
  </dgm:ptLst>
  <dgm:cxnLst>
    <dgm:cxn modelId="{52693A0A-42B8-4A40-AB33-40F4F7CF8087}" type="presOf" srcId="{05B61860-5E4A-3048-96C7-C59865EB26AB}" destId="{3BBD157A-E933-3648-90AA-2C84E832FF6A}" srcOrd="0" destOrd="0" presId="urn:microsoft.com/office/officeart/2005/8/layout/default"/>
    <dgm:cxn modelId="{0B5FA14B-17B7-4E4D-AF57-A91EB3FA91EC}" type="presOf" srcId="{A23EF2D5-89AE-1249-B438-949020B514CF}" destId="{0AFBC59D-3D74-BC4D-AF52-ABB887531B85}" srcOrd="0" destOrd="0" presId="urn:microsoft.com/office/officeart/2005/8/layout/default"/>
    <dgm:cxn modelId="{130558E2-6381-0844-B6D6-FECFD62FA3BB}" type="presOf" srcId="{898BAEC3-8A9F-6949-8D50-F7DC973A90AA}" destId="{C208F8FB-C438-A241-8394-7C1EFC4EC3A4}" srcOrd="0" destOrd="0" presId="urn:microsoft.com/office/officeart/2005/8/layout/default"/>
    <dgm:cxn modelId="{073211C6-2760-C54A-8120-917CEB1BF3E7}" type="presOf" srcId="{E60B3CF9-6201-2244-9A95-CF3FA521ED4C}" destId="{A4D197C5-430A-F04B-A280-463ECDDE7CC6}" srcOrd="0" destOrd="0" presId="urn:microsoft.com/office/officeart/2005/8/layout/default"/>
    <dgm:cxn modelId="{B62F89DA-BB2C-1F47-9A5D-357CA70AC27B}" srcId="{D0C4FED2-9131-664B-9E21-C5056DDC2709}" destId="{BB23ABC6-8149-4148-8AE2-8F1C2F017F54}" srcOrd="2" destOrd="0" parTransId="{681FF409-D090-EB44-893D-42D4B4E5E71D}" sibTransId="{D4E42BAE-EC1F-7D43-8FA3-AFB2F24B78B2}"/>
    <dgm:cxn modelId="{DA9EE7FC-1016-CA46-8BA4-448BB3C1518F}" type="presOf" srcId="{9127F137-B415-5E47-BD44-29A2042829FB}" destId="{D0C38056-A4B0-3040-8828-698F3C86BD41}" srcOrd="0" destOrd="0" presId="urn:microsoft.com/office/officeart/2005/8/layout/default"/>
    <dgm:cxn modelId="{DA3AC774-9C77-454D-87C5-5B3AD7E349A9}" srcId="{D0C4FED2-9131-664B-9E21-C5056DDC2709}" destId="{9127F137-B415-5E47-BD44-29A2042829FB}" srcOrd="5" destOrd="0" parTransId="{E2B88430-A25D-A94B-AF12-24795E4A2392}" sibTransId="{BF61F430-4678-004B-BD00-25B2BCEE19A8}"/>
    <dgm:cxn modelId="{2754FBEF-A544-CC49-A3B9-39B32F2E6991}" type="presOf" srcId="{D0C4FED2-9131-664B-9E21-C5056DDC2709}" destId="{AAEA13AE-20D7-8540-9C31-02BE0DE65ACC}" srcOrd="0" destOrd="0" presId="urn:microsoft.com/office/officeart/2005/8/layout/default"/>
    <dgm:cxn modelId="{D4CD77E8-082E-2B45-9F03-9629007F2BE2}" type="presOf" srcId="{BB23ABC6-8149-4148-8AE2-8F1C2F017F54}" destId="{AAE298D5-09C5-DB4B-847E-22FCE6A273F2}" srcOrd="0" destOrd="0" presId="urn:microsoft.com/office/officeart/2005/8/layout/default"/>
    <dgm:cxn modelId="{CFEDBCA1-35F5-AE4D-A73D-81C7F15EB35C}" srcId="{D0C4FED2-9131-664B-9E21-C5056DDC2709}" destId="{A23EF2D5-89AE-1249-B438-949020B514CF}" srcOrd="8" destOrd="0" parTransId="{ABD57E3C-93E5-6141-AAA9-05F74811B20E}" sibTransId="{CDC5DA7C-86E9-4441-9BC7-CEE9A94E4735}"/>
    <dgm:cxn modelId="{FF38AB4A-E953-9A42-93A4-405F3524C70B}" srcId="{D0C4FED2-9131-664B-9E21-C5056DDC2709}" destId="{E60B3CF9-6201-2244-9A95-CF3FA521ED4C}" srcOrd="0" destOrd="0" parTransId="{0A6FC173-5A68-9C43-856B-BA069DD21D4E}" sibTransId="{7E39CB68-B24A-F640-B9D5-F595F6C24215}"/>
    <dgm:cxn modelId="{900CFE5A-B9E2-9F4C-9235-7A7CE4046DAD}" srcId="{D0C4FED2-9131-664B-9E21-C5056DDC2709}" destId="{736177C1-55F9-064F-BB15-6BDB1AE40D5F}" srcOrd="3" destOrd="0" parTransId="{F64F6860-0581-DA43-876B-792B0AA7F659}" sibTransId="{41D25D00-A255-FB4C-A694-5CC4125018F0}"/>
    <dgm:cxn modelId="{8EE25A60-1515-AA46-B835-267918B96137}" type="presOf" srcId="{734EE389-6EC4-9945-BCF9-DB97A97C5BCB}" destId="{9A111A02-5B8D-E044-AB45-07603A55EBAF}" srcOrd="0" destOrd="0" presId="urn:microsoft.com/office/officeart/2005/8/layout/default"/>
    <dgm:cxn modelId="{98D23528-A98A-D943-8921-93996FA661CB}" type="presOf" srcId="{7AD73F91-2B4D-E345-B1B9-A7F5486A1D61}" destId="{7EA86456-39B5-A648-BFD6-991DE047ADC3}" srcOrd="0" destOrd="0" presId="urn:microsoft.com/office/officeart/2005/8/layout/default"/>
    <dgm:cxn modelId="{5549396A-5B9D-B64E-B9EA-03B31800A0EB}" srcId="{D0C4FED2-9131-664B-9E21-C5056DDC2709}" destId="{7AD73F91-2B4D-E345-B1B9-A7F5486A1D61}" srcOrd="6" destOrd="0" parTransId="{BEEE2877-C176-1642-963C-144F40D24F57}" sibTransId="{209BEA2C-1B71-DC43-8786-2EB6FFD9B368}"/>
    <dgm:cxn modelId="{DCAFD4BA-DE70-894B-BA7B-74E81FA6C6C8}" srcId="{D0C4FED2-9131-664B-9E21-C5056DDC2709}" destId="{05B61860-5E4A-3048-96C7-C59865EB26AB}" srcOrd="7" destOrd="0" parTransId="{9AD9C2FE-42FF-6F46-A2F1-1E16EC84AEAD}" sibTransId="{2721A4D3-4597-C149-A6DB-AAF61D7FBE92}"/>
    <dgm:cxn modelId="{6AE00C10-7657-1648-A467-44CA321F6FF2}" srcId="{D0C4FED2-9131-664B-9E21-C5056DDC2709}" destId="{734EE389-6EC4-9945-BCF9-DB97A97C5BCB}" srcOrd="4" destOrd="0" parTransId="{FFA63019-9D3B-5E49-9815-91DA85601EA6}" sibTransId="{FBC7DFA2-28CC-BF4D-8717-AE12143CA17C}"/>
    <dgm:cxn modelId="{DAFBC590-4BF1-2D48-88AF-FF65DA82D060}" type="presOf" srcId="{736177C1-55F9-064F-BB15-6BDB1AE40D5F}" destId="{887129C8-9EDB-6148-BE6A-410CA10FAD03}" srcOrd="0" destOrd="0" presId="urn:microsoft.com/office/officeart/2005/8/layout/default"/>
    <dgm:cxn modelId="{8F5EAE28-0EFC-404D-A60D-2ED8FCFB0FE6}" srcId="{D0C4FED2-9131-664B-9E21-C5056DDC2709}" destId="{898BAEC3-8A9F-6949-8D50-F7DC973A90AA}" srcOrd="1" destOrd="0" parTransId="{4D1082EE-13F5-A54C-BB74-7D7C6148DF24}" sibTransId="{B8FEA432-5787-7643-A7A4-430F60E94387}"/>
    <dgm:cxn modelId="{AB7CC45E-7489-CD49-9215-B7D1D14C2842}" type="presParOf" srcId="{AAEA13AE-20D7-8540-9C31-02BE0DE65ACC}" destId="{A4D197C5-430A-F04B-A280-463ECDDE7CC6}" srcOrd="0" destOrd="0" presId="urn:microsoft.com/office/officeart/2005/8/layout/default"/>
    <dgm:cxn modelId="{F98E9E56-A2A4-8C41-B353-14F70E44A332}" type="presParOf" srcId="{AAEA13AE-20D7-8540-9C31-02BE0DE65ACC}" destId="{299C0CBB-E2F7-5644-9854-CEA5A647903C}" srcOrd="1" destOrd="0" presId="urn:microsoft.com/office/officeart/2005/8/layout/default"/>
    <dgm:cxn modelId="{25F4F0E0-CD43-2844-A4A2-2AB58F37418B}" type="presParOf" srcId="{AAEA13AE-20D7-8540-9C31-02BE0DE65ACC}" destId="{C208F8FB-C438-A241-8394-7C1EFC4EC3A4}" srcOrd="2" destOrd="0" presId="urn:microsoft.com/office/officeart/2005/8/layout/default"/>
    <dgm:cxn modelId="{2EA5E271-559C-E642-AE1E-6C192D471EF0}" type="presParOf" srcId="{AAEA13AE-20D7-8540-9C31-02BE0DE65ACC}" destId="{AE883EB9-2426-0C4B-A5B0-3B72D0632FAE}" srcOrd="3" destOrd="0" presId="urn:microsoft.com/office/officeart/2005/8/layout/default"/>
    <dgm:cxn modelId="{525D7830-7A8F-4D4D-A6BF-934706DB3520}" type="presParOf" srcId="{AAEA13AE-20D7-8540-9C31-02BE0DE65ACC}" destId="{AAE298D5-09C5-DB4B-847E-22FCE6A273F2}" srcOrd="4" destOrd="0" presId="urn:microsoft.com/office/officeart/2005/8/layout/default"/>
    <dgm:cxn modelId="{21BE0F24-B9E2-7840-A549-620A7690214A}" type="presParOf" srcId="{AAEA13AE-20D7-8540-9C31-02BE0DE65ACC}" destId="{3E414CAD-6100-3E42-A10B-23953151EB1D}" srcOrd="5" destOrd="0" presId="urn:microsoft.com/office/officeart/2005/8/layout/default"/>
    <dgm:cxn modelId="{BAF42973-9393-B343-96DD-E409E8490265}" type="presParOf" srcId="{AAEA13AE-20D7-8540-9C31-02BE0DE65ACC}" destId="{887129C8-9EDB-6148-BE6A-410CA10FAD03}" srcOrd="6" destOrd="0" presId="urn:microsoft.com/office/officeart/2005/8/layout/default"/>
    <dgm:cxn modelId="{9305CB3B-5E72-3040-9A2C-875B7A0E320E}" type="presParOf" srcId="{AAEA13AE-20D7-8540-9C31-02BE0DE65ACC}" destId="{425D5D70-855E-384F-9531-F196ABD92F8C}" srcOrd="7" destOrd="0" presId="urn:microsoft.com/office/officeart/2005/8/layout/default"/>
    <dgm:cxn modelId="{9EAEE5B8-E736-B34B-A5C3-8322AF5A0BE7}" type="presParOf" srcId="{AAEA13AE-20D7-8540-9C31-02BE0DE65ACC}" destId="{9A111A02-5B8D-E044-AB45-07603A55EBAF}" srcOrd="8" destOrd="0" presId="urn:microsoft.com/office/officeart/2005/8/layout/default"/>
    <dgm:cxn modelId="{4BD61BF1-1D94-E34F-860B-BF8EA6048ABF}" type="presParOf" srcId="{AAEA13AE-20D7-8540-9C31-02BE0DE65ACC}" destId="{2953B17A-21BA-3947-A5B2-E1228C042C48}" srcOrd="9" destOrd="0" presId="urn:microsoft.com/office/officeart/2005/8/layout/default"/>
    <dgm:cxn modelId="{D7D2C518-E5FC-AC4A-B35A-A5E0CFBB2661}" type="presParOf" srcId="{AAEA13AE-20D7-8540-9C31-02BE0DE65ACC}" destId="{D0C38056-A4B0-3040-8828-698F3C86BD41}" srcOrd="10" destOrd="0" presId="urn:microsoft.com/office/officeart/2005/8/layout/default"/>
    <dgm:cxn modelId="{F89C7A98-285B-2546-9FAA-F9C133D18F16}" type="presParOf" srcId="{AAEA13AE-20D7-8540-9C31-02BE0DE65ACC}" destId="{97B55983-C7F7-B14D-BF62-7B46A7D01252}" srcOrd="11" destOrd="0" presId="urn:microsoft.com/office/officeart/2005/8/layout/default"/>
    <dgm:cxn modelId="{FA5C2F71-EC1F-F647-B11A-5151BDC89066}" type="presParOf" srcId="{AAEA13AE-20D7-8540-9C31-02BE0DE65ACC}" destId="{7EA86456-39B5-A648-BFD6-991DE047ADC3}" srcOrd="12" destOrd="0" presId="urn:microsoft.com/office/officeart/2005/8/layout/default"/>
    <dgm:cxn modelId="{BD7F2DC7-18D4-3D46-94CC-EFB7F0086DA3}" type="presParOf" srcId="{AAEA13AE-20D7-8540-9C31-02BE0DE65ACC}" destId="{AC16B91B-0093-DF40-AF96-EF74F85D2A7E}" srcOrd="13" destOrd="0" presId="urn:microsoft.com/office/officeart/2005/8/layout/default"/>
    <dgm:cxn modelId="{ABB58844-B0BF-E245-B8B3-C724DB984E11}" type="presParOf" srcId="{AAEA13AE-20D7-8540-9C31-02BE0DE65ACC}" destId="{3BBD157A-E933-3648-90AA-2C84E832FF6A}" srcOrd="14" destOrd="0" presId="urn:microsoft.com/office/officeart/2005/8/layout/default"/>
    <dgm:cxn modelId="{C351702F-9BD4-6D4D-99D8-C114C43B6A8E}" type="presParOf" srcId="{AAEA13AE-20D7-8540-9C31-02BE0DE65ACC}" destId="{58B15EAD-F458-8145-BC44-451DAB7AF95A}" srcOrd="15" destOrd="0" presId="urn:microsoft.com/office/officeart/2005/8/layout/default"/>
    <dgm:cxn modelId="{87B94E0E-BF05-A44E-B5EF-6200BE591454}" type="presParOf" srcId="{AAEA13AE-20D7-8540-9C31-02BE0DE65ACC}" destId="{0AFBC59D-3D74-BC4D-AF52-ABB887531B85}"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7A2F0F-63F5-294B-9B76-69B8A054A863}"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n-US"/>
        </a:p>
      </dgm:t>
    </dgm:pt>
    <dgm:pt modelId="{8468BEE9-AD55-064C-8C71-17B232EFEC38}">
      <dgm:prSet custT="1"/>
      <dgm:spPr/>
      <dgm:t>
        <a:bodyPr/>
        <a:lstStyle/>
        <a:p>
          <a:pPr rtl="0"/>
          <a:r>
            <a:rPr lang="en-US" sz="1800" b="0" i="0" dirty="0" smtClean="0">
              <a:latin typeface="Graphik Extralight" charset="0"/>
              <a:ea typeface="Graphik Extralight" charset="0"/>
              <a:cs typeface="Graphik Extralight" charset="0"/>
            </a:rPr>
            <a:t>Asynchronous</a:t>
          </a:r>
          <a:endParaRPr lang="en-US" sz="1800" b="0" i="0" dirty="0">
            <a:latin typeface="Graphik Extralight" charset="0"/>
            <a:ea typeface="Graphik Extralight" charset="0"/>
            <a:cs typeface="Graphik Extralight" charset="0"/>
          </a:endParaRPr>
        </a:p>
      </dgm:t>
    </dgm:pt>
    <dgm:pt modelId="{EADD159E-5038-404E-AF97-8FE402381C7D}" type="parTrans" cxnId="{894A3367-9E67-7046-8294-C63A1328315A}">
      <dgm:prSet/>
      <dgm:spPr/>
      <dgm:t>
        <a:bodyPr/>
        <a:lstStyle/>
        <a:p>
          <a:endParaRPr lang="en-US" b="0" i="0">
            <a:latin typeface="Graphik Extralight" charset="0"/>
            <a:ea typeface="Graphik Extralight" charset="0"/>
            <a:cs typeface="Graphik Extralight" charset="0"/>
          </a:endParaRPr>
        </a:p>
      </dgm:t>
    </dgm:pt>
    <dgm:pt modelId="{7879E90D-8922-F74A-9754-9D6075AEA36F}" type="sibTrans" cxnId="{894A3367-9E67-7046-8294-C63A1328315A}">
      <dgm:prSet/>
      <dgm:spPr/>
      <dgm:t>
        <a:bodyPr/>
        <a:lstStyle/>
        <a:p>
          <a:endParaRPr lang="en-US" b="0" i="0">
            <a:latin typeface="Graphik Extralight" charset="0"/>
            <a:ea typeface="Graphik Extralight" charset="0"/>
            <a:cs typeface="Graphik Extralight" charset="0"/>
          </a:endParaRPr>
        </a:p>
      </dgm:t>
    </dgm:pt>
    <dgm:pt modelId="{4D971003-0DDA-8E4B-96DF-BCC2956C1540}">
      <dgm:prSet custT="1"/>
      <dgm:spPr/>
      <dgm:t>
        <a:bodyPr/>
        <a:lstStyle/>
        <a:p>
          <a:pPr rtl="0"/>
          <a:r>
            <a:rPr lang="en-US" sz="1800" b="0" i="0" dirty="0" smtClean="0">
              <a:latin typeface="Graphik Extralight" charset="0"/>
              <a:ea typeface="Graphik Extralight" charset="0"/>
              <a:cs typeface="Graphik Extralight" charset="0"/>
            </a:rPr>
            <a:t>Concurrent</a:t>
          </a:r>
          <a:endParaRPr lang="en-US" sz="1800" b="0" i="0" dirty="0">
            <a:latin typeface="Graphik Extralight" charset="0"/>
            <a:ea typeface="Graphik Extralight" charset="0"/>
            <a:cs typeface="Graphik Extralight" charset="0"/>
          </a:endParaRPr>
        </a:p>
      </dgm:t>
    </dgm:pt>
    <dgm:pt modelId="{BE7E852F-647A-2A44-B166-5B573ABE568D}" type="parTrans" cxnId="{89673C60-7AC5-984B-93FD-843A214691A6}">
      <dgm:prSet/>
      <dgm:spPr/>
      <dgm:t>
        <a:bodyPr/>
        <a:lstStyle/>
        <a:p>
          <a:endParaRPr lang="en-US" b="0" i="0">
            <a:latin typeface="Graphik Extralight" charset="0"/>
            <a:ea typeface="Graphik Extralight" charset="0"/>
            <a:cs typeface="Graphik Extralight" charset="0"/>
          </a:endParaRPr>
        </a:p>
      </dgm:t>
    </dgm:pt>
    <dgm:pt modelId="{E4AC6CC9-CED7-F147-AD4D-62C35E44FAD4}" type="sibTrans" cxnId="{89673C60-7AC5-984B-93FD-843A214691A6}">
      <dgm:prSet/>
      <dgm:spPr/>
      <dgm:t>
        <a:bodyPr/>
        <a:lstStyle/>
        <a:p>
          <a:endParaRPr lang="en-US" b="0" i="0">
            <a:latin typeface="Graphik Extralight" charset="0"/>
            <a:ea typeface="Graphik Extralight" charset="0"/>
            <a:cs typeface="Graphik Extralight" charset="0"/>
          </a:endParaRPr>
        </a:p>
      </dgm:t>
    </dgm:pt>
    <dgm:pt modelId="{076EBE17-867E-CE47-9FE3-5DC5D0F4973F}">
      <dgm:prSet custT="1"/>
      <dgm:spPr/>
      <dgm:t>
        <a:bodyPr/>
        <a:lstStyle/>
        <a:p>
          <a:pPr rtl="0"/>
          <a:r>
            <a:rPr lang="en-US" sz="1800" b="0" i="0" dirty="0" smtClean="0">
              <a:latin typeface="Graphik Extralight" charset="0"/>
              <a:ea typeface="Graphik Extralight" charset="0"/>
              <a:cs typeface="Graphik Extralight" charset="0"/>
            </a:rPr>
            <a:t>Parallel</a:t>
          </a:r>
          <a:endParaRPr lang="en-US" sz="1800" b="0" i="0" dirty="0">
            <a:latin typeface="Graphik Extralight" charset="0"/>
            <a:ea typeface="Graphik Extralight" charset="0"/>
            <a:cs typeface="Graphik Extralight" charset="0"/>
          </a:endParaRPr>
        </a:p>
      </dgm:t>
    </dgm:pt>
    <dgm:pt modelId="{BDBE06B5-018F-7141-AC8C-0734E5A7D191}" type="parTrans" cxnId="{7FF337C0-4CDB-DD4C-AC44-A51D4D98B993}">
      <dgm:prSet/>
      <dgm:spPr/>
      <dgm:t>
        <a:bodyPr/>
        <a:lstStyle/>
        <a:p>
          <a:endParaRPr lang="en-US" b="0" i="0">
            <a:latin typeface="Graphik Extralight" charset="0"/>
            <a:ea typeface="Graphik Extralight" charset="0"/>
            <a:cs typeface="Graphik Extralight" charset="0"/>
          </a:endParaRPr>
        </a:p>
      </dgm:t>
    </dgm:pt>
    <dgm:pt modelId="{18F6C99D-A03D-D84B-80E9-8A69C6F491E7}" type="sibTrans" cxnId="{7FF337C0-4CDB-DD4C-AC44-A51D4D98B993}">
      <dgm:prSet/>
      <dgm:spPr/>
      <dgm:t>
        <a:bodyPr/>
        <a:lstStyle/>
        <a:p>
          <a:endParaRPr lang="en-US" b="0" i="0">
            <a:latin typeface="Graphik Extralight" charset="0"/>
            <a:ea typeface="Graphik Extralight" charset="0"/>
            <a:cs typeface="Graphik Extralight" charset="0"/>
          </a:endParaRPr>
        </a:p>
      </dgm:t>
    </dgm:pt>
    <dgm:pt modelId="{A1CF89B2-B179-3C4E-B865-FB8C27CA1DD7}">
      <dgm:prSet/>
      <dgm:spPr/>
      <dgm:t>
        <a:bodyPr/>
        <a:lstStyle/>
        <a:p>
          <a:pPr rtl="0"/>
          <a:r>
            <a:rPr lang="en-US" b="0" i="0" dirty="0" smtClean="0">
              <a:latin typeface="Graphik Extralight" charset="0"/>
              <a:ea typeface="Graphik Extralight" charset="0"/>
              <a:cs typeface="Graphik Extralight" charset="0"/>
            </a:rPr>
            <a:t>Non-blocking, specifically in reference to I/O operations (not necessarily parallel, can be sequential).</a:t>
          </a:r>
          <a:endParaRPr lang="en-US" b="0" i="0" dirty="0">
            <a:latin typeface="Graphik Extralight" charset="0"/>
            <a:ea typeface="Graphik Extralight" charset="0"/>
            <a:cs typeface="Graphik Extralight" charset="0"/>
          </a:endParaRPr>
        </a:p>
      </dgm:t>
    </dgm:pt>
    <dgm:pt modelId="{EC23F1B6-8A9C-4F42-B267-A2143B980C58}" type="parTrans" cxnId="{466FAC16-A89F-FA4F-9E4B-479B3744B69D}">
      <dgm:prSet/>
      <dgm:spPr/>
      <dgm:t>
        <a:bodyPr/>
        <a:lstStyle/>
        <a:p>
          <a:endParaRPr lang="en-US" b="0" i="0">
            <a:latin typeface="Graphik Extralight" charset="0"/>
            <a:ea typeface="Graphik Extralight" charset="0"/>
            <a:cs typeface="Graphik Extralight" charset="0"/>
          </a:endParaRPr>
        </a:p>
      </dgm:t>
    </dgm:pt>
    <dgm:pt modelId="{FB37DA14-0568-F243-A532-546AD2292B2B}" type="sibTrans" cxnId="{466FAC16-A89F-FA4F-9E4B-479B3744B69D}">
      <dgm:prSet/>
      <dgm:spPr/>
      <dgm:t>
        <a:bodyPr/>
        <a:lstStyle/>
        <a:p>
          <a:endParaRPr lang="en-US" b="0" i="0">
            <a:latin typeface="Graphik Extralight" charset="0"/>
            <a:ea typeface="Graphik Extralight" charset="0"/>
            <a:cs typeface="Graphik Extralight" charset="0"/>
          </a:endParaRPr>
        </a:p>
      </dgm:t>
    </dgm:pt>
    <dgm:pt modelId="{B6A88D3C-BD9E-F14C-BF21-10E3D867D5A3}">
      <dgm:prSet/>
      <dgm:spPr/>
      <dgm:t>
        <a:bodyPr/>
        <a:lstStyle/>
        <a:p>
          <a:pPr rtl="0"/>
          <a:r>
            <a:rPr lang="en-US" b="0" i="0" dirty="0" smtClean="0">
              <a:latin typeface="Graphik Extralight" charset="0"/>
              <a:ea typeface="Graphik Extralight" charset="0"/>
              <a:cs typeface="Graphik Extralight" charset="0"/>
            </a:rPr>
            <a:t>Multiple operations happening at the same time (not necessarily in parallel).</a:t>
          </a:r>
          <a:endParaRPr lang="en-US" b="0" i="0" dirty="0">
            <a:latin typeface="Graphik Extralight" charset="0"/>
            <a:ea typeface="Graphik Extralight" charset="0"/>
            <a:cs typeface="Graphik Extralight" charset="0"/>
          </a:endParaRPr>
        </a:p>
      </dgm:t>
    </dgm:pt>
    <dgm:pt modelId="{CBE4B967-62D0-0C4D-AD83-72E0B20024DB}" type="parTrans" cxnId="{70209F21-B724-F847-AC52-92E05E9F0A5D}">
      <dgm:prSet/>
      <dgm:spPr/>
      <dgm:t>
        <a:bodyPr/>
        <a:lstStyle/>
        <a:p>
          <a:endParaRPr lang="en-US" b="0" i="0">
            <a:latin typeface="Graphik Extralight" charset="0"/>
            <a:ea typeface="Graphik Extralight" charset="0"/>
            <a:cs typeface="Graphik Extralight" charset="0"/>
          </a:endParaRPr>
        </a:p>
      </dgm:t>
    </dgm:pt>
    <dgm:pt modelId="{B9BE20C2-4388-6C43-A780-09981FF15292}" type="sibTrans" cxnId="{70209F21-B724-F847-AC52-92E05E9F0A5D}">
      <dgm:prSet/>
      <dgm:spPr/>
      <dgm:t>
        <a:bodyPr/>
        <a:lstStyle/>
        <a:p>
          <a:endParaRPr lang="en-US" b="0" i="0">
            <a:latin typeface="Graphik Extralight" charset="0"/>
            <a:ea typeface="Graphik Extralight" charset="0"/>
            <a:cs typeface="Graphik Extralight" charset="0"/>
          </a:endParaRPr>
        </a:p>
      </dgm:t>
    </dgm:pt>
    <dgm:pt modelId="{261A02CB-E39B-6649-B5C4-2BB599C0BD8D}">
      <dgm:prSet/>
      <dgm:spPr/>
      <dgm:t>
        <a:bodyPr/>
        <a:lstStyle/>
        <a:p>
          <a:pPr rtl="0"/>
          <a:r>
            <a:rPr lang="en-US" b="0" i="0" dirty="0" smtClean="0">
              <a:latin typeface="Graphik Extralight" charset="0"/>
              <a:ea typeface="Graphik Extralight" charset="0"/>
              <a:cs typeface="Graphik Extralight" charset="0"/>
            </a:rPr>
            <a:t>Multiple operations processed simultaneously.</a:t>
          </a:r>
          <a:endParaRPr lang="en-US" b="0" i="0" dirty="0">
            <a:latin typeface="Graphik Extralight" charset="0"/>
            <a:ea typeface="Graphik Extralight" charset="0"/>
            <a:cs typeface="Graphik Extralight" charset="0"/>
          </a:endParaRPr>
        </a:p>
      </dgm:t>
    </dgm:pt>
    <dgm:pt modelId="{10BBE143-CDFB-6B4A-ABE5-198D485580BC}" type="parTrans" cxnId="{8391FFA2-1814-E049-9C7D-DCF660DF84B1}">
      <dgm:prSet/>
      <dgm:spPr/>
      <dgm:t>
        <a:bodyPr/>
        <a:lstStyle/>
        <a:p>
          <a:endParaRPr lang="en-US" b="0" i="0">
            <a:latin typeface="Graphik Extralight" charset="0"/>
            <a:ea typeface="Graphik Extralight" charset="0"/>
            <a:cs typeface="Graphik Extralight" charset="0"/>
          </a:endParaRPr>
        </a:p>
      </dgm:t>
    </dgm:pt>
    <dgm:pt modelId="{D53FA804-23FF-0A44-BF30-EAEC178930C7}" type="sibTrans" cxnId="{8391FFA2-1814-E049-9C7D-DCF660DF84B1}">
      <dgm:prSet/>
      <dgm:spPr/>
      <dgm:t>
        <a:bodyPr/>
        <a:lstStyle/>
        <a:p>
          <a:endParaRPr lang="en-US" b="0" i="0">
            <a:latin typeface="Graphik Extralight" charset="0"/>
            <a:ea typeface="Graphik Extralight" charset="0"/>
            <a:cs typeface="Graphik Extralight" charset="0"/>
          </a:endParaRPr>
        </a:p>
      </dgm:t>
    </dgm:pt>
    <dgm:pt modelId="{626D5B8D-74A7-E840-92CF-E6C8B9AC50C4}" type="pres">
      <dgm:prSet presAssocID="{547A2F0F-63F5-294B-9B76-69B8A054A863}" presName="linear" presStyleCnt="0">
        <dgm:presLayoutVars>
          <dgm:dir/>
          <dgm:animLvl val="lvl"/>
          <dgm:resizeHandles val="exact"/>
        </dgm:presLayoutVars>
      </dgm:prSet>
      <dgm:spPr/>
      <dgm:t>
        <a:bodyPr/>
        <a:lstStyle/>
        <a:p>
          <a:endParaRPr lang="en-US"/>
        </a:p>
      </dgm:t>
    </dgm:pt>
    <dgm:pt modelId="{9E197769-874B-C046-8693-4A6ED282181F}" type="pres">
      <dgm:prSet presAssocID="{8468BEE9-AD55-064C-8C71-17B232EFEC38}" presName="parentLin" presStyleCnt="0"/>
      <dgm:spPr/>
    </dgm:pt>
    <dgm:pt modelId="{1D1C9CFE-39A3-6A45-B396-346EDBA9A4A9}" type="pres">
      <dgm:prSet presAssocID="{8468BEE9-AD55-064C-8C71-17B232EFEC38}" presName="parentLeftMargin" presStyleLbl="node1" presStyleIdx="0" presStyleCnt="3"/>
      <dgm:spPr/>
      <dgm:t>
        <a:bodyPr/>
        <a:lstStyle/>
        <a:p>
          <a:endParaRPr lang="en-US"/>
        </a:p>
      </dgm:t>
    </dgm:pt>
    <dgm:pt modelId="{095158DE-52A0-2947-9C0F-F6D09B532120}" type="pres">
      <dgm:prSet presAssocID="{8468BEE9-AD55-064C-8C71-17B232EFEC38}" presName="parentText" presStyleLbl="node1" presStyleIdx="0" presStyleCnt="3">
        <dgm:presLayoutVars>
          <dgm:chMax val="0"/>
          <dgm:bulletEnabled val="1"/>
        </dgm:presLayoutVars>
      </dgm:prSet>
      <dgm:spPr/>
      <dgm:t>
        <a:bodyPr/>
        <a:lstStyle/>
        <a:p>
          <a:endParaRPr lang="en-US"/>
        </a:p>
      </dgm:t>
    </dgm:pt>
    <dgm:pt modelId="{02CD75DD-2CF3-8E47-A8B0-AC567FC7ECFF}" type="pres">
      <dgm:prSet presAssocID="{8468BEE9-AD55-064C-8C71-17B232EFEC38}" presName="negativeSpace" presStyleCnt="0"/>
      <dgm:spPr/>
    </dgm:pt>
    <dgm:pt modelId="{B7D28F9B-8127-B04C-914E-0486E96D3010}" type="pres">
      <dgm:prSet presAssocID="{8468BEE9-AD55-064C-8C71-17B232EFEC38}" presName="childText" presStyleLbl="conFgAcc1" presStyleIdx="0" presStyleCnt="3">
        <dgm:presLayoutVars>
          <dgm:bulletEnabled val="1"/>
        </dgm:presLayoutVars>
      </dgm:prSet>
      <dgm:spPr/>
      <dgm:t>
        <a:bodyPr/>
        <a:lstStyle/>
        <a:p>
          <a:endParaRPr lang="en-US"/>
        </a:p>
      </dgm:t>
    </dgm:pt>
    <dgm:pt modelId="{7F03489E-E134-6647-9DFF-7E71677CA3B8}" type="pres">
      <dgm:prSet presAssocID="{7879E90D-8922-F74A-9754-9D6075AEA36F}" presName="spaceBetweenRectangles" presStyleCnt="0"/>
      <dgm:spPr/>
    </dgm:pt>
    <dgm:pt modelId="{2825C13C-F220-6042-8BCB-FD369BD6CAC4}" type="pres">
      <dgm:prSet presAssocID="{4D971003-0DDA-8E4B-96DF-BCC2956C1540}" presName="parentLin" presStyleCnt="0"/>
      <dgm:spPr/>
    </dgm:pt>
    <dgm:pt modelId="{32B98664-1812-3A43-80BD-6867C12A3113}" type="pres">
      <dgm:prSet presAssocID="{4D971003-0DDA-8E4B-96DF-BCC2956C1540}" presName="parentLeftMargin" presStyleLbl="node1" presStyleIdx="0" presStyleCnt="3"/>
      <dgm:spPr/>
      <dgm:t>
        <a:bodyPr/>
        <a:lstStyle/>
        <a:p>
          <a:endParaRPr lang="en-US"/>
        </a:p>
      </dgm:t>
    </dgm:pt>
    <dgm:pt modelId="{3302B613-4601-3E4C-B804-008DC63312D2}" type="pres">
      <dgm:prSet presAssocID="{4D971003-0DDA-8E4B-96DF-BCC2956C1540}" presName="parentText" presStyleLbl="node1" presStyleIdx="1" presStyleCnt="3">
        <dgm:presLayoutVars>
          <dgm:chMax val="0"/>
          <dgm:bulletEnabled val="1"/>
        </dgm:presLayoutVars>
      </dgm:prSet>
      <dgm:spPr/>
      <dgm:t>
        <a:bodyPr/>
        <a:lstStyle/>
        <a:p>
          <a:endParaRPr lang="en-US"/>
        </a:p>
      </dgm:t>
    </dgm:pt>
    <dgm:pt modelId="{D1C8CB59-CC93-CA47-89CD-9B09483BFD63}" type="pres">
      <dgm:prSet presAssocID="{4D971003-0DDA-8E4B-96DF-BCC2956C1540}" presName="negativeSpace" presStyleCnt="0"/>
      <dgm:spPr/>
    </dgm:pt>
    <dgm:pt modelId="{8F7D4B2C-2539-AC4B-87E3-0411D958B427}" type="pres">
      <dgm:prSet presAssocID="{4D971003-0DDA-8E4B-96DF-BCC2956C1540}" presName="childText" presStyleLbl="conFgAcc1" presStyleIdx="1" presStyleCnt="3">
        <dgm:presLayoutVars>
          <dgm:bulletEnabled val="1"/>
        </dgm:presLayoutVars>
      </dgm:prSet>
      <dgm:spPr/>
      <dgm:t>
        <a:bodyPr/>
        <a:lstStyle/>
        <a:p>
          <a:endParaRPr lang="en-US"/>
        </a:p>
      </dgm:t>
    </dgm:pt>
    <dgm:pt modelId="{728A7E66-89F0-9847-98D3-8F7966AC7C8E}" type="pres">
      <dgm:prSet presAssocID="{E4AC6CC9-CED7-F147-AD4D-62C35E44FAD4}" presName="spaceBetweenRectangles" presStyleCnt="0"/>
      <dgm:spPr/>
    </dgm:pt>
    <dgm:pt modelId="{2DDAAB0A-0700-D346-9F8A-9B8AD4995C86}" type="pres">
      <dgm:prSet presAssocID="{076EBE17-867E-CE47-9FE3-5DC5D0F4973F}" presName="parentLin" presStyleCnt="0"/>
      <dgm:spPr/>
    </dgm:pt>
    <dgm:pt modelId="{863F40AE-1F91-C347-B3E0-456AFF513D2A}" type="pres">
      <dgm:prSet presAssocID="{076EBE17-867E-CE47-9FE3-5DC5D0F4973F}" presName="parentLeftMargin" presStyleLbl="node1" presStyleIdx="1" presStyleCnt="3"/>
      <dgm:spPr/>
      <dgm:t>
        <a:bodyPr/>
        <a:lstStyle/>
        <a:p>
          <a:endParaRPr lang="en-US"/>
        </a:p>
      </dgm:t>
    </dgm:pt>
    <dgm:pt modelId="{19596490-9217-4745-8AAA-52A2ED45BCF1}" type="pres">
      <dgm:prSet presAssocID="{076EBE17-867E-CE47-9FE3-5DC5D0F4973F}" presName="parentText" presStyleLbl="node1" presStyleIdx="2" presStyleCnt="3">
        <dgm:presLayoutVars>
          <dgm:chMax val="0"/>
          <dgm:bulletEnabled val="1"/>
        </dgm:presLayoutVars>
      </dgm:prSet>
      <dgm:spPr/>
      <dgm:t>
        <a:bodyPr/>
        <a:lstStyle/>
        <a:p>
          <a:endParaRPr lang="en-US"/>
        </a:p>
      </dgm:t>
    </dgm:pt>
    <dgm:pt modelId="{396CDC62-6D33-2543-A5B1-B144EF13DA8C}" type="pres">
      <dgm:prSet presAssocID="{076EBE17-867E-CE47-9FE3-5DC5D0F4973F}" presName="negativeSpace" presStyleCnt="0"/>
      <dgm:spPr/>
    </dgm:pt>
    <dgm:pt modelId="{A141619F-A887-634E-92F6-2C67F9B43DF9}" type="pres">
      <dgm:prSet presAssocID="{076EBE17-867E-CE47-9FE3-5DC5D0F4973F}" presName="childText" presStyleLbl="conFgAcc1" presStyleIdx="2" presStyleCnt="3">
        <dgm:presLayoutVars>
          <dgm:bulletEnabled val="1"/>
        </dgm:presLayoutVars>
      </dgm:prSet>
      <dgm:spPr/>
      <dgm:t>
        <a:bodyPr/>
        <a:lstStyle/>
        <a:p>
          <a:endParaRPr lang="en-US"/>
        </a:p>
      </dgm:t>
    </dgm:pt>
  </dgm:ptLst>
  <dgm:cxnLst>
    <dgm:cxn modelId="{8391FFA2-1814-E049-9C7D-DCF660DF84B1}" srcId="{076EBE17-867E-CE47-9FE3-5DC5D0F4973F}" destId="{261A02CB-E39B-6649-B5C4-2BB599C0BD8D}" srcOrd="0" destOrd="0" parTransId="{10BBE143-CDFB-6B4A-ABE5-198D485580BC}" sibTransId="{D53FA804-23FF-0A44-BF30-EAEC178930C7}"/>
    <dgm:cxn modelId="{09CF1745-87BC-1E4E-9851-CDBFB5026EE8}" type="presOf" srcId="{4D971003-0DDA-8E4B-96DF-BCC2956C1540}" destId="{3302B613-4601-3E4C-B804-008DC63312D2}" srcOrd="1" destOrd="0" presId="urn:microsoft.com/office/officeart/2005/8/layout/list1"/>
    <dgm:cxn modelId="{F82744FE-254D-204F-A8D5-42C2205E8E44}" type="presOf" srcId="{4D971003-0DDA-8E4B-96DF-BCC2956C1540}" destId="{32B98664-1812-3A43-80BD-6867C12A3113}" srcOrd="0" destOrd="0" presId="urn:microsoft.com/office/officeart/2005/8/layout/list1"/>
    <dgm:cxn modelId="{AD0CECE4-D954-1741-9271-706CB476B670}" type="presOf" srcId="{261A02CB-E39B-6649-B5C4-2BB599C0BD8D}" destId="{A141619F-A887-634E-92F6-2C67F9B43DF9}" srcOrd="0" destOrd="0" presId="urn:microsoft.com/office/officeart/2005/8/layout/list1"/>
    <dgm:cxn modelId="{DECC7632-3C1D-5242-A381-DFAFFE201B86}" type="presOf" srcId="{8468BEE9-AD55-064C-8C71-17B232EFEC38}" destId="{095158DE-52A0-2947-9C0F-F6D09B532120}" srcOrd="1" destOrd="0" presId="urn:microsoft.com/office/officeart/2005/8/layout/list1"/>
    <dgm:cxn modelId="{894A3367-9E67-7046-8294-C63A1328315A}" srcId="{547A2F0F-63F5-294B-9B76-69B8A054A863}" destId="{8468BEE9-AD55-064C-8C71-17B232EFEC38}" srcOrd="0" destOrd="0" parTransId="{EADD159E-5038-404E-AF97-8FE402381C7D}" sibTransId="{7879E90D-8922-F74A-9754-9D6075AEA36F}"/>
    <dgm:cxn modelId="{048AA556-B72C-EC46-9260-9D20F53C2080}" type="presOf" srcId="{A1CF89B2-B179-3C4E-B865-FB8C27CA1DD7}" destId="{B7D28F9B-8127-B04C-914E-0486E96D3010}" srcOrd="0" destOrd="0" presId="urn:microsoft.com/office/officeart/2005/8/layout/list1"/>
    <dgm:cxn modelId="{B278963D-84ED-DF44-8226-C4CBC6F59739}" type="presOf" srcId="{076EBE17-867E-CE47-9FE3-5DC5D0F4973F}" destId="{863F40AE-1F91-C347-B3E0-456AFF513D2A}" srcOrd="0" destOrd="0" presId="urn:microsoft.com/office/officeart/2005/8/layout/list1"/>
    <dgm:cxn modelId="{70209F21-B724-F847-AC52-92E05E9F0A5D}" srcId="{4D971003-0DDA-8E4B-96DF-BCC2956C1540}" destId="{B6A88D3C-BD9E-F14C-BF21-10E3D867D5A3}" srcOrd="0" destOrd="0" parTransId="{CBE4B967-62D0-0C4D-AD83-72E0B20024DB}" sibTransId="{B9BE20C2-4388-6C43-A780-09981FF15292}"/>
    <dgm:cxn modelId="{89673C60-7AC5-984B-93FD-843A214691A6}" srcId="{547A2F0F-63F5-294B-9B76-69B8A054A863}" destId="{4D971003-0DDA-8E4B-96DF-BCC2956C1540}" srcOrd="1" destOrd="0" parTransId="{BE7E852F-647A-2A44-B166-5B573ABE568D}" sibTransId="{E4AC6CC9-CED7-F147-AD4D-62C35E44FAD4}"/>
    <dgm:cxn modelId="{A8403C7B-AAE2-D649-AFA2-864E1A638309}" type="presOf" srcId="{076EBE17-867E-CE47-9FE3-5DC5D0F4973F}" destId="{19596490-9217-4745-8AAA-52A2ED45BCF1}" srcOrd="1" destOrd="0" presId="urn:microsoft.com/office/officeart/2005/8/layout/list1"/>
    <dgm:cxn modelId="{466FAC16-A89F-FA4F-9E4B-479B3744B69D}" srcId="{8468BEE9-AD55-064C-8C71-17B232EFEC38}" destId="{A1CF89B2-B179-3C4E-B865-FB8C27CA1DD7}" srcOrd="0" destOrd="0" parTransId="{EC23F1B6-8A9C-4F42-B267-A2143B980C58}" sibTransId="{FB37DA14-0568-F243-A532-546AD2292B2B}"/>
    <dgm:cxn modelId="{5E6505DD-2134-AD47-A937-9C9B05C5E456}" type="presOf" srcId="{B6A88D3C-BD9E-F14C-BF21-10E3D867D5A3}" destId="{8F7D4B2C-2539-AC4B-87E3-0411D958B427}" srcOrd="0" destOrd="0" presId="urn:microsoft.com/office/officeart/2005/8/layout/list1"/>
    <dgm:cxn modelId="{965E2BAD-6D13-1945-9BB6-4772827B93FF}" type="presOf" srcId="{8468BEE9-AD55-064C-8C71-17B232EFEC38}" destId="{1D1C9CFE-39A3-6A45-B396-346EDBA9A4A9}" srcOrd="0" destOrd="0" presId="urn:microsoft.com/office/officeart/2005/8/layout/list1"/>
    <dgm:cxn modelId="{7FF337C0-4CDB-DD4C-AC44-A51D4D98B993}" srcId="{547A2F0F-63F5-294B-9B76-69B8A054A863}" destId="{076EBE17-867E-CE47-9FE3-5DC5D0F4973F}" srcOrd="2" destOrd="0" parTransId="{BDBE06B5-018F-7141-AC8C-0734E5A7D191}" sibTransId="{18F6C99D-A03D-D84B-80E9-8A69C6F491E7}"/>
    <dgm:cxn modelId="{3BAE6B9F-E392-794B-9EEF-930036C9F2C8}" type="presOf" srcId="{547A2F0F-63F5-294B-9B76-69B8A054A863}" destId="{626D5B8D-74A7-E840-92CF-E6C8B9AC50C4}" srcOrd="0" destOrd="0" presId="urn:microsoft.com/office/officeart/2005/8/layout/list1"/>
    <dgm:cxn modelId="{D5E08675-A85D-524A-84FA-397E0555A16A}" type="presParOf" srcId="{626D5B8D-74A7-E840-92CF-E6C8B9AC50C4}" destId="{9E197769-874B-C046-8693-4A6ED282181F}" srcOrd="0" destOrd="0" presId="urn:microsoft.com/office/officeart/2005/8/layout/list1"/>
    <dgm:cxn modelId="{54D24EE8-B56E-2942-AEDE-79593C69A5DE}" type="presParOf" srcId="{9E197769-874B-C046-8693-4A6ED282181F}" destId="{1D1C9CFE-39A3-6A45-B396-346EDBA9A4A9}" srcOrd="0" destOrd="0" presId="urn:microsoft.com/office/officeart/2005/8/layout/list1"/>
    <dgm:cxn modelId="{47D25733-3317-EE42-9BF2-F6CE80131EF9}" type="presParOf" srcId="{9E197769-874B-C046-8693-4A6ED282181F}" destId="{095158DE-52A0-2947-9C0F-F6D09B532120}" srcOrd="1" destOrd="0" presId="urn:microsoft.com/office/officeart/2005/8/layout/list1"/>
    <dgm:cxn modelId="{3110A0CE-F262-5840-9F14-984BDEDB590D}" type="presParOf" srcId="{626D5B8D-74A7-E840-92CF-E6C8B9AC50C4}" destId="{02CD75DD-2CF3-8E47-A8B0-AC567FC7ECFF}" srcOrd="1" destOrd="0" presId="urn:microsoft.com/office/officeart/2005/8/layout/list1"/>
    <dgm:cxn modelId="{2773DF8F-9454-4F45-8D90-864F7861DEF0}" type="presParOf" srcId="{626D5B8D-74A7-E840-92CF-E6C8B9AC50C4}" destId="{B7D28F9B-8127-B04C-914E-0486E96D3010}" srcOrd="2" destOrd="0" presId="urn:microsoft.com/office/officeart/2005/8/layout/list1"/>
    <dgm:cxn modelId="{2AE560DB-CE2D-064F-8EB6-A8B1465C9E56}" type="presParOf" srcId="{626D5B8D-74A7-E840-92CF-E6C8B9AC50C4}" destId="{7F03489E-E134-6647-9DFF-7E71677CA3B8}" srcOrd="3" destOrd="0" presId="urn:microsoft.com/office/officeart/2005/8/layout/list1"/>
    <dgm:cxn modelId="{A962C77C-D1D8-3E4A-8DD4-9138A9B2617E}" type="presParOf" srcId="{626D5B8D-74A7-E840-92CF-E6C8B9AC50C4}" destId="{2825C13C-F220-6042-8BCB-FD369BD6CAC4}" srcOrd="4" destOrd="0" presId="urn:microsoft.com/office/officeart/2005/8/layout/list1"/>
    <dgm:cxn modelId="{43D763A3-9623-464F-9C6D-F993E7A97C9E}" type="presParOf" srcId="{2825C13C-F220-6042-8BCB-FD369BD6CAC4}" destId="{32B98664-1812-3A43-80BD-6867C12A3113}" srcOrd="0" destOrd="0" presId="urn:microsoft.com/office/officeart/2005/8/layout/list1"/>
    <dgm:cxn modelId="{94FC19FE-8DCE-BF48-8E71-7F0F949E3D16}" type="presParOf" srcId="{2825C13C-F220-6042-8BCB-FD369BD6CAC4}" destId="{3302B613-4601-3E4C-B804-008DC63312D2}" srcOrd="1" destOrd="0" presId="urn:microsoft.com/office/officeart/2005/8/layout/list1"/>
    <dgm:cxn modelId="{2BB8B4D0-D942-9546-816A-707136AB0AE3}" type="presParOf" srcId="{626D5B8D-74A7-E840-92CF-E6C8B9AC50C4}" destId="{D1C8CB59-CC93-CA47-89CD-9B09483BFD63}" srcOrd="5" destOrd="0" presId="urn:microsoft.com/office/officeart/2005/8/layout/list1"/>
    <dgm:cxn modelId="{6845CC09-95AC-C643-9E8D-B6345C02D617}" type="presParOf" srcId="{626D5B8D-74A7-E840-92CF-E6C8B9AC50C4}" destId="{8F7D4B2C-2539-AC4B-87E3-0411D958B427}" srcOrd="6" destOrd="0" presId="urn:microsoft.com/office/officeart/2005/8/layout/list1"/>
    <dgm:cxn modelId="{4CFEF245-196B-B540-9D24-E709650D8973}" type="presParOf" srcId="{626D5B8D-74A7-E840-92CF-E6C8B9AC50C4}" destId="{728A7E66-89F0-9847-98D3-8F7966AC7C8E}" srcOrd="7" destOrd="0" presId="urn:microsoft.com/office/officeart/2005/8/layout/list1"/>
    <dgm:cxn modelId="{02A17EB2-B9F0-1F41-9520-C99872CCFEC3}" type="presParOf" srcId="{626D5B8D-74A7-E840-92CF-E6C8B9AC50C4}" destId="{2DDAAB0A-0700-D346-9F8A-9B8AD4995C86}" srcOrd="8" destOrd="0" presId="urn:microsoft.com/office/officeart/2005/8/layout/list1"/>
    <dgm:cxn modelId="{7D234B7E-29DA-6845-95F7-91E30C6CAC39}" type="presParOf" srcId="{2DDAAB0A-0700-D346-9F8A-9B8AD4995C86}" destId="{863F40AE-1F91-C347-B3E0-456AFF513D2A}" srcOrd="0" destOrd="0" presId="urn:microsoft.com/office/officeart/2005/8/layout/list1"/>
    <dgm:cxn modelId="{1C329A42-25E9-4D47-A3A4-FB87F86C83F7}" type="presParOf" srcId="{2DDAAB0A-0700-D346-9F8A-9B8AD4995C86}" destId="{19596490-9217-4745-8AAA-52A2ED45BCF1}" srcOrd="1" destOrd="0" presId="urn:microsoft.com/office/officeart/2005/8/layout/list1"/>
    <dgm:cxn modelId="{6E886432-0461-2C44-AC5C-774E609E3798}" type="presParOf" srcId="{626D5B8D-74A7-E840-92CF-E6C8B9AC50C4}" destId="{396CDC62-6D33-2543-A5B1-B144EF13DA8C}" srcOrd="9" destOrd="0" presId="urn:microsoft.com/office/officeart/2005/8/layout/list1"/>
    <dgm:cxn modelId="{D7A9B490-54C1-0148-8BEE-702E6438BC20}" type="presParOf" srcId="{626D5B8D-74A7-E840-92CF-E6C8B9AC50C4}" destId="{A141619F-A887-634E-92F6-2C67F9B43DF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9EE110-CF6F-7D4D-8859-72C07801D45C}" type="doc">
      <dgm:prSet loTypeId="urn:microsoft.com/office/officeart/2008/layout/VerticalAccentList" loCatId="list" qsTypeId="urn:microsoft.com/office/officeart/2005/8/quickstyle/simple4" qsCatId="simple" csTypeId="urn:microsoft.com/office/officeart/2005/8/colors/accent1_2" csCatId="accent1" phldr="1"/>
      <dgm:spPr/>
      <dgm:t>
        <a:bodyPr/>
        <a:lstStyle/>
        <a:p>
          <a:endParaRPr lang="en-US"/>
        </a:p>
      </dgm:t>
    </dgm:pt>
    <dgm:pt modelId="{E219A41A-5EE7-854C-B2C4-899A3B4B8FDA}">
      <dgm:prSet/>
      <dgm:spPr/>
      <dgm:t>
        <a:bodyPr/>
        <a:lstStyle/>
        <a:p>
          <a:pPr rtl="0"/>
          <a:r>
            <a:rPr lang="en-US" b="0" i="0" dirty="0" smtClean="0">
              <a:latin typeface="Graphik Extralight" charset="0"/>
              <a:ea typeface="Graphik Extralight" charset="0"/>
              <a:cs typeface="Graphik Extralight" charset="0"/>
            </a:rPr>
            <a:t>Dynamic creation of actors</a:t>
          </a:r>
          <a:endParaRPr lang="en-US" b="0" i="0" dirty="0">
            <a:latin typeface="Graphik Extralight" charset="0"/>
            <a:ea typeface="Graphik Extralight" charset="0"/>
            <a:cs typeface="Graphik Extralight" charset="0"/>
          </a:endParaRPr>
        </a:p>
      </dgm:t>
    </dgm:pt>
    <dgm:pt modelId="{48BBA104-28AE-554B-8CF3-2645830298B2}" type="parTrans" cxnId="{376AC4E8-784F-694B-A0A5-4D4B5414A50D}">
      <dgm:prSet/>
      <dgm:spPr/>
      <dgm:t>
        <a:bodyPr/>
        <a:lstStyle/>
        <a:p>
          <a:endParaRPr lang="en-US" b="0" i="0">
            <a:latin typeface="Graphik Extralight" charset="0"/>
            <a:ea typeface="Graphik Extralight" charset="0"/>
            <a:cs typeface="Graphik Extralight" charset="0"/>
          </a:endParaRPr>
        </a:p>
      </dgm:t>
    </dgm:pt>
    <dgm:pt modelId="{53303F7F-7757-F047-B75F-941CF98D5CEB}" type="sibTrans" cxnId="{376AC4E8-784F-694B-A0A5-4D4B5414A50D}">
      <dgm:prSet/>
      <dgm:spPr/>
      <dgm:t>
        <a:bodyPr/>
        <a:lstStyle/>
        <a:p>
          <a:endParaRPr lang="en-US" b="0" i="0">
            <a:latin typeface="Graphik Extralight" charset="0"/>
            <a:ea typeface="Graphik Extralight" charset="0"/>
            <a:cs typeface="Graphik Extralight" charset="0"/>
          </a:endParaRPr>
        </a:p>
      </dgm:t>
    </dgm:pt>
    <dgm:pt modelId="{3AE2590A-5539-FF42-B4CD-11D4818D06DC}">
      <dgm:prSet/>
      <dgm:spPr/>
      <dgm:t>
        <a:bodyPr/>
        <a:lstStyle/>
        <a:p>
          <a:pPr rtl="0"/>
          <a:r>
            <a:rPr lang="en-US" b="0" i="0" dirty="0" smtClean="0">
              <a:latin typeface="Graphik Extralight" charset="0"/>
              <a:ea typeface="Graphik Extralight" charset="0"/>
              <a:cs typeface="Graphik Extralight" charset="0"/>
            </a:rPr>
            <a:t>Inclusion of actor addresses in messages</a:t>
          </a:r>
          <a:endParaRPr lang="en-US" b="0" i="0" dirty="0">
            <a:latin typeface="Graphik Extralight" charset="0"/>
            <a:ea typeface="Graphik Extralight" charset="0"/>
            <a:cs typeface="Graphik Extralight" charset="0"/>
          </a:endParaRPr>
        </a:p>
      </dgm:t>
    </dgm:pt>
    <dgm:pt modelId="{EC56A2AA-B282-6143-94F6-F5174E15C86E}" type="parTrans" cxnId="{CA04DE0C-8B83-2A45-8A8E-F9F169BA2DD0}">
      <dgm:prSet/>
      <dgm:spPr/>
      <dgm:t>
        <a:bodyPr/>
        <a:lstStyle/>
        <a:p>
          <a:endParaRPr lang="en-US" b="0" i="0">
            <a:latin typeface="Graphik Extralight" charset="0"/>
            <a:ea typeface="Graphik Extralight" charset="0"/>
            <a:cs typeface="Graphik Extralight" charset="0"/>
          </a:endParaRPr>
        </a:p>
      </dgm:t>
    </dgm:pt>
    <dgm:pt modelId="{DE5DECAC-F70B-A543-A44E-2623A5844D90}" type="sibTrans" cxnId="{CA04DE0C-8B83-2A45-8A8E-F9F169BA2DD0}">
      <dgm:prSet/>
      <dgm:spPr/>
      <dgm:t>
        <a:bodyPr/>
        <a:lstStyle/>
        <a:p>
          <a:endParaRPr lang="en-US" b="0" i="0">
            <a:latin typeface="Graphik Extralight" charset="0"/>
            <a:ea typeface="Graphik Extralight" charset="0"/>
            <a:cs typeface="Graphik Extralight" charset="0"/>
          </a:endParaRPr>
        </a:p>
      </dgm:t>
    </dgm:pt>
    <dgm:pt modelId="{03B09828-4275-6B43-BEA7-7D06F8CF5A0A}">
      <dgm:prSet/>
      <dgm:spPr/>
      <dgm:t>
        <a:bodyPr/>
        <a:lstStyle/>
        <a:p>
          <a:pPr rtl="0"/>
          <a:r>
            <a:rPr lang="en-US" b="0" i="0" dirty="0" smtClean="0">
              <a:latin typeface="Graphik Extralight" charset="0"/>
              <a:ea typeface="Graphik Extralight" charset="0"/>
              <a:cs typeface="Graphik Extralight" charset="0"/>
            </a:rPr>
            <a:t>Interaction only through direct asynchronous message passing </a:t>
          </a:r>
          <a:endParaRPr lang="en-US" b="0" i="0" dirty="0">
            <a:latin typeface="Graphik Extralight" charset="0"/>
            <a:ea typeface="Graphik Extralight" charset="0"/>
            <a:cs typeface="Graphik Extralight" charset="0"/>
          </a:endParaRPr>
        </a:p>
      </dgm:t>
    </dgm:pt>
    <dgm:pt modelId="{6667C694-D027-5641-B4C1-A45EC0C08EA2}" type="parTrans" cxnId="{025C805F-2F43-9B40-9468-F9D5341D7C4F}">
      <dgm:prSet/>
      <dgm:spPr/>
      <dgm:t>
        <a:bodyPr/>
        <a:lstStyle/>
        <a:p>
          <a:endParaRPr lang="en-US" b="0" i="0">
            <a:latin typeface="Graphik Extralight" charset="0"/>
            <a:ea typeface="Graphik Extralight" charset="0"/>
            <a:cs typeface="Graphik Extralight" charset="0"/>
          </a:endParaRPr>
        </a:p>
      </dgm:t>
    </dgm:pt>
    <dgm:pt modelId="{FF837801-6715-904B-AF9E-0D6703313D43}" type="sibTrans" cxnId="{025C805F-2F43-9B40-9468-F9D5341D7C4F}">
      <dgm:prSet/>
      <dgm:spPr/>
      <dgm:t>
        <a:bodyPr/>
        <a:lstStyle/>
        <a:p>
          <a:endParaRPr lang="en-US" b="0" i="0">
            <a:latin typeface="Graphik Extralight" charset="0"/>
            <a:ea typeface="Graphik Extralight" charset="0"/>
            <a:cs typeface="Graphik Extralight" charset="0"/>
          </a:endParaRPr>
        </a:p>
      </dgm:t>
    </dgm:pt>
    <dgm:pt modelId="{C992C38A-BD84-154E-AA54-A106F0FA8346}">
      <dgm:prSet/>
      <dgm:spPr/>
      <dgm:t>
        <a:bodyPr/>
        <a:lstStyle/>
        <a:p>
          <a:pPr rtl="0"/>
          <a:r>
            <a:rPr lang="en-US" b="0" i="0" dirty="0" smtClean="0">
              <a:latin typeface="Graphik Extralight" charset="0"/>
              <a:ea typeface="Graphik Extralight" charset="0"/>
              <a:cs typeface="Graphik Extralight" charset="0"/>
              <a:sym typeface="Wingdings" charset="2"/>
            </a:rPr>
            <a:t></a:t>
          </a:r>
          <a:r>
            <a:rPr lang="en-US" b="0" i="0" dirty="0" smtClean="0">
              <a:latin typeface="Graphik Extralight" charset="0"/>
              <a:ea typeface="Graphik Extralight" charset="0"/>
              <a:cs typeface="Graphik Extralight" charset="0"/>
            </a:rPr>
            <a:t> No restriction on message arrival order.</a:t>
          </a:r>
          <a:endParaRPr lang="en-US" b="0" i="0" dirty="0">
            <a:latin typeface="Graphik Extralight" charset="0"/>
            <a:ea typeface="Graphik Extralight" charset="0"/>
            <a:cs typeface="Graphik Extralight" charset="0"/>
          </a:endParaRPr>
        </a:p>
      </dgm:t>
    </dgm:pt>
    <dgm:pt modelId="{BC094B5B-A6C6-FE49-97E8-F835B8AC0103}" type="parTrans" cxnId="{E661664E-249B-8A43-8A63-3E48BD2A59E4}">
      <dgm:prSet/>
      <dgm:spPr/>
      <dgm:t>
        <a:bodyPr/>
        <a:lstStyle/>
        <a:p>
          <a:endParaRPr lang="en-US" b="0" i="0">
            <a:latin typeface="Graphik Extralight" charset="0"/>
            <a:ea typeface="Graphik Extralight" charset="0"/>
            <a:cs typeface="Graphik Extralight" charset="0"/>
          </a:endParaRPr>
        </a:p>
      </dgm:t>
    </dgm:pt>
    <dgm:pt modelId="{07874936-0E30-184A-858C-6C29B619EBB4}" type="sibTrans" cxnId="{E661664E-249B-8A43-8A63-3E48BD2A59E4}">
      <dgm:prSet/>
      <dgm:spPr/>
      <dgm:t>
        <a:bodyPr/>
        <a:lstStyle/>
        <a:p>
          <a:endParaRPr lang="en-US" b="0" i="0">
            <a:latin typeface="Graphik Extralight" charset="0"/>
            <a:ea typeface="Graphik Extralight" charset="0"/>
            <a:cs typeface="Graphik Extralight" charset="0"/>
          </a:endParaRPr>
        </a:p>
      </dgm:t>
    </dgm:pt>
    <dgm:pt modelId="{78ECEBA9-6377-C64B-9155-7042434C2B43}" type="pres">
      <dgm:prSet presAssocID="{AE9EE110-CF6F-7D4D-8859-72C07801D45C}" presName="Name0" presStyleCnt="0">
        <dgm:presLayoutVars>
          <dgm:chMax/>
          <dgm:chPref/>
          <dgm:dir/>
        </dgm:presLayoutVars>
      </dgm:prSet>
      <dgm:spPr/>
      <dgm:t>
        <a:bodyPr/>
        <a:lstStyle/>
        <a:p>
          <a:endParaRPr lang="en-US"/>
        </a:p>
      </dgm:t>
    </dgm:pt>
    <dgm:pt modelId="{214912C1-3917-BA4F-BF67-3E0F376E1FA9}" type="pres">
      <dgm:prSet presAssocID="{E219A41A-5EE7-854C-B2C4-899A3B4B8FDA}" presName="parenttextcomposite" presStyleCnt="0"/>
      <dgm:spPr/>
    </dgm:pt>
    <dgm:pt modelId="{CFD5CC1A-6DF5-2945-B36E-2C12388F1A28}" type="pres">
      <dgm:prSet presAssocID="{E219A41A-5EE7-854C-B2C4-899A3B4B8FDA}" presName="parenttext" presStyleLbl="revTx" presStyleIdx="0" presStyleCnt="4">
        <dgm:presLayoutVars>
          <dgm:chMax/>
          <dgm:chPref val="2"/>
          <dgm:bulletEnabled val="1"/>
        </dgm:presLayoutVars>
      </dgm:prSet>
      <dgm:spPr/>
      <dgm:t>
        <a:bodyPr/>
        <a:lstStyle/>
        <a:p>
          <a:endParaRPr lang="en-US"/>
        </a:p>
      </dgm:t>
    </dgm:pt>
    <dgm:pt modelId="{2A24E4E9-C9C1-854A-B6EC-BD059D2F9199}" type="pres">
      <dgm:prSet presAssocID="{E219A41A-5EE7-854C-B2C4-899A3B4B8FDA}" presName="parallelogramComposite" presStyleCnt="0"/>
      <dgm:spPr/>
    </dgm:pt>
    <dgm:pt modelId="{A1D773F8-B929-1048-A2A6-296344C88379}" type="pres">
      <dgm:prSet presAssocID="{E219A41A-5EE7-854C-B2C4-899A3B4B8FDA}" presName="parallelogram1" presStyleLbl="alignNode1" presStyleIdx="0" presStyleCnt="28"/>
      <dgm:spPr/>
    </dgm:pt>
    <dgm:pt modelId="{E5BFDACE-4609-6347-B3F6-3905043B6669}" type="pres">
      <dgm:prSet presAssocID="{E219A41A-5EE7-854C-B2C4-899A3B4B8FDA}" presName="parallelogram2" presStyleLbl="alignNode1" presStyleIdx="1" presStyleCnt="28"/>
      <dgm:spPr/>
    </dgm:pt>
    <dgm:pt modelId="{8B4846AF-DC7B-5D44-A149-398CA66AAB96}" type="pres">
      <dgm:prSet presAssocID="{E219A41A-5EE7-854C-B2C4-899A3B4B8FDA}" presName="parallelogram3" presStyleLbl="alignNode1" presStyleIdx="2" presStyleCnt="28"/>
      <dgm:spPr/>
    </dgm:pt>
    <dgm:pt modelId="{F083AB02-E348-1F4A-88EA-D64CC83E4F2F}" type="pres">
      <dgm:prSet presAssocID="{E219A41A-5EE7-854C-B2C4-899A3B4B8FDA}" presName="parallelogram4" presStyleLbl="alignNode1" presStyleIdx="3" presStyleCnt="28"/>
      <dgm:spPr/>
    </dgm:pt>
    <dgm:pt modelId="{FC137791-A93C-F840-BF0E-872187E0AF80}" type="pres">
      <dgm:prSet presAssocID="{E219A41A-5EE7-854C-B2C4-899A3B4B8FDA}" presName="parallelogram5" presStyleLbl="alignNode1" presStyleIdx="4" presStyleCnt="28"/>
      <dgm:spPr/>
    </dgm:pt>
    <dgm:pt modelId="{26A30064-CA0E-CD47-AB38-7EC6462D9BB2}" type="pres">
      <dgm:prSet presAssocID="{E219A41A-5EE7-854C-B2C4-899A3B4B8FDA}" presName="parallelogram6" presStyleLbl="alignNode1" presStyleIdx="5" presStyleCnt="28"/>
      <dgm:spPr/>
    </dgm:pt>
    <dgm:pt modelId="{03EF83D7-923A-C348-8D89-6025B4A506AD}" type="pres">
      <dgm:prSet presAssocID="{E219A41A-5EE7-854C-B2C4-899A3B4B8FDA}" presName="parallelogram7" presStyleLbl="alignNode1" presStyleIdx="6" presStyleCnt="28"/>
      <dgm:spPr/>
    </dgm:pt>
    <dgm:pt modelId="{1510624B-28A1-D74F-8769-4EEB845470A3}" type="pres">
      <dgm:prSet presAssocID="{53303F7F-7757-F047-B75F-941CF98D5CEB}" presName="sibTrans" presStyleCnt="0"/>
      <dgm:spPr/>
    </dgm:pt>
    <dgm:pt modelId="{B1EAB10B-A977-4E41-A5EC-71C955A80D21}" type="pres">
      <dgm:prSet presAssocID="{3AE2590A-5539-FF42-B4CD-11D4818D06DC}" presName="parenttextcomposite" presStyleCnt="0"/>
      <dgm:spPr/>
    </dgm:pt>
    <dgm:pt modelId="{F85364C9-3BFF-4D4B-9927-E7A2DAB106EA}" type="pres">
      <dgm:prSet presAssocID="{3AE2590A-5539-FF42-B4CD-11D4818D06DC}" presName="parenttext" presStyleLbl="revTx" presStyleIdx="1" presStyleCnt="4">
        <dgm:presLayoutVars>
          <dgm:chMax/>
          <dgm:chPref val="2"/>
          <dgm:bulletEnabled val="1"/>
        </dgm:presLayoutVars>
      </dgm:prSet>
      <dgm:spPr/>
      <dgm:t>
        <a:bodyPr/>
        <a:lstStyle/>
        <a:p>
          <a:endParaRPr lang="en-US"/>
        </a:p>
      </dgm:t>
    </dgm:pt>
    <dgm:pt modelId="{4FCDD78E-671C-0D42-96D9-AC8E44C89C8F}" type="pres">
      <dgm:prSet presAssocID="{3AE2590A-5539-FF42-B4CD-11D4818D06DC}" presName="parallelogramComposite" presStyleCnt="0"/>
      <dgm:spPr/>
    </dgm:pt>
    <dgm:pt modelId="{58415332-4188-C049-9A9B-F84A8B97AC3F}" type="pres">
      <dgm:prSet presAssocID="{3AE2590A-5539-FF42-B4CD-11D4818D06DC}" presName="parallelogram1" presStyleLbl="alignNode1" presStyleIdx="7" presStyleCnt="28"/>
      <dgm:spPr/>
    </dgm:pt>
    <dgm:pt modelId="{2BD95F98-1E52-2C4C-B7A2-B268C777BD56}" type="pres">
      <dgm:prSet presAssocID="{3AE2590A-5539-FF42-B4CD-11D4818D06DC}" presName="parallelogram2" presStyleLbl="alignNode1" presStyleIdx="8" presStyleCnt="28"/>
      <dgm:spPr/>
    </dgm:pt>
    <dgm:pt modelId="{2343C42F-FDE5-914A-80D2-682CB2D82E43}" type="pres">
      <dgm:prSet presAssocID="{3AE2590A-5539-FF42-B4CD-11D4818D06DC}" presName="parallelogram3" presStyleLbl="alignNode1" presStyleIdx="9" presStyleCnt="28"/>
      <dgm:spPr/>
    </dgm:pt>
    <dgm:pt modelId="{AB1EA2D2-E409-0C4E-93BC-3BD3614BB9F0}" type="pres">
      <dgm:prSet presAssocID="{3AE2590A-5539-FF42-B4CD-11D4818D06DC}" presName="parallelogram4" presStyleLbl="alignNode1" presStyleIdx="10" presStyleCnt="28"/>
      <dgm:spPr/>
    </dgm:pt>
    <dgm:pt modelId="{17007C48-2C5E-4043-A2CF-9F15A620B907}" type="pres">
      <dgm:prSet presAssocID="{3AE2590A-5539-FF42-B4CD-11D4818D06DC}" presName="parallelogram5" presStyleLbl="alignNode1" presStyleIdx="11" presStyleCnt="28"/>
      <dgm:spPr/>
    </dgm:pt>
    <dgm:pt modelId="{C3C54EB5-B497-394D-84DE-61C67BFB1360}" type="pres">
      <dgm:prSet presAssocID="{3AE2590A-5539-FF42-B4CD-11D4818D06DC}" presName="parallelogram6" presStyleLbl="alignNode1" presStyleIdx="12" presStyleCnt="28"/>
      <dgm:spPr/>
    </dgm:pt>
    <dgm:pt modelId="{6F13D3DB-E94F-A44F-A202-E6CB523AE77C}" type="pres">
      <dgm:prSet presAssocID="{3AE2590A-5539-FF42-B4CD-11D4818D06DC}" presName="parallelogram7" presStyleLbl="alignNode1" presStyleIdx="13" presStyleCnt="28"/>
      <dgm:spPr/>
    </dgm:pt>
    <dgm:pt modelId="{223D9BF6-C513-5148-8FFC-089E13314787}" type="pres">
      <dgm:prSet presAssocID="{DE5DECAC-F70B-A543-A44E-2623A5844D90}" presName="sibTrans" presStyleCnt="0"/>
      <dgm:spPr/>
    </dgm:pt>
    <dgm:pt modelId="{D3338AF7-63D7-0A4D-9439-AF3B761766C0}" type="pres">
      <dgm:prSet presAssocID="{03B09828-4275-6B43-BEA7-7D06F8CF5A0A}" presName="parenttextcomposite" presStyleCnt="0"/>
      <dgm:spPr/>
    </dgm:pt>
    <dgm:pt modelId="{515B8C2A-5F9B-CC4A-8AA3-3BCEEC0B9DB1}" type="pres">
      <dgm:prSet presAssocID="{03B09828-4275-6B43-BEA7-7D06F8CF5A0A}" presName="parenttext" presStyleLbl="revTx" presStyleIdx="2" presStyleCnt="4">
        <dgm:presLayoutVars>
          <dgm:chMax/>
          <dgm:chPref val="2"/>
          <dgm:bulletEnabled val="1"/>
        </dgm:presLayoutVars>
      </dgm:prSet>
      <dgm:spPr/>
      <dgm:t>
        <a:bodyPr/>
        <a:lstStyle/>
        <a:p>
          <a:endParaRPr lang="en-US"/>
        </a:p>
      </dgm:t>
    </dgm:pt>
    <dgm:pt modelId="{7E66C6EE-A1F4-8947-A98D-693B97D243B6}" type="pres">
      <dgm:prSet presAssocID="{03B09828-4275-6B43-BEA7-7D06F8CF5A0A}" presName="parallelogramComposite" presStyleCnt="0"/>
      <dgm:spPr/>
    </dgm:pt>
    <dgm:pt modelId="{23A70C9E-982E-A64A-AA7F-C0BBA8FBEC2E}" type="pres">
      <dgm:prSet presAssocID="{03B09828-4275-6B43-BEA7-7D06F8CF5A0A}" presName="parallelogram1" presStyleLbl="alignNode1" presStyleIdx="14" presStyleCnt="28"/>
      <dgm:spPr/>
    </dgm:pt>
    <dgm:pt modelId="{479EE1ED-49C8-574F-B2C7-F69FC4EA4DA0}" type="pres">
      <dgm:prSet presAssocID="{03B09828-4275-6B43-BEA7-7D06F8CF5A0A}" presName="parallelogram2" presStyleLbl="alignNode1" presStyleIdx="15" presStyleCnt="28"/>
      <dgm:spPr/>
    </dgm:pt>
    <dgm:pt modelId="{80371CA3-89B0-2146-9B2C-83A894FFF86E}" type="pres">
      <dgm:prSet presAssocID="{03B09828-4275-6B43-BEA7-7D06F8CF5A0A}" presName="parallelogram3" presStyleLbl="alignNode1" presStyleIdx="16" presStyleCnt="28"/>
      <dgm:spPr/>
    </dgm:pt>
    <dgm:pt modelId="{1401F1C6-1D3E-EF45-9798-183A4024EE6C}" type="pres">
      <dgm:prSet presAssocID="{03B09828-4275-6B43-BEA7-7D06F8CF5A0A}" presName="parallelogram4" presStyleLbl="alignNode1" presStyleIdx="17" presStyleCnt="28"/>
      <dgm:spPr/>
    </dgm:pt>
    <dgm:pt modelId="{426194F9-4423-E948-8274-E933EC0EEEF7}" type="pres">
      <dgm:prSet presAssocID="{03B09828-4275-6B43-BEA7-7D06F8CF5A0A}" presName="parallelogram5" presStyleLbl="alignNode1" presStyleIdx="18" presStyleCnt="28"/>
      <dgm:spPr/>
    </dgm:pt>
    <dgm:pt modelId="{9BE8AB1B-7BCB-5A4C-A7A5-2A2864469768}" type="pres">
      <dgm:prSet presAssocID="{03B09828-4275-6B43-BEA7-7D06F8CF5A0A}" presName="parallelogram6" presStyleLbl="alignNode1" presStyleIdx="19" presStyleCnt="28"/>
      <dgm:spPr/>
    </dgm:pt>
    <dgm:pt modelId="{F55F83C2-1F00-B54A-89E7-EED9A32B1C29}" type="pres">
      <dgm:prSet presAssocID="{03B09828-4275-6B43-BEA7-7D06F8CF5A0A}" presName="parallelogram7" presStyleLbl="alignNode1" presStyleIdx="20" presStyleCnt="28"/>
      <dgm:spPr/>
    </dgm:pt>
    <dgm:pt modelId="{06470A85-8426-8F4A-B9D9-60C204C940C2}" type="pres">
      <dgm:prSet presAssocID="{FF837801-6715-904B-AF9E-0D6703313D43}" presName="sibTrans" presStyleCnt="0"/>
      <dgm:spPr/>
    </dgm:pt>
    <dgm:pt modelId="{81A61A9B-2AF8-9842-8B87-3F58E3A87F63}" type="pres">
      <dgm:prSet presAssocID="{C992C38A-BD84-154E-AA54-A106F0FA8346}" presName="parenttextcomposite" presStyleCnt="0"/>
      <dgm:spPr/>
    </dgm:pt>
    <dgm:pt modelId="{8CDB7D16-80ED-D448-A0C2-4257BB01A9B4}" type="pres">
      <dgm:prSet presAssocID="{C992C38A-BD84-154E-AA54-A106F0FA8346}" presName="parenttext" presStyleLbl="revTx" presStyleIdx="3" presStyleCnt="4">
        <dgm:presLayoutVars>
          <dgm:chMax/>
          <dgm:chPref val="2"/>
          <dgm:bulletEnabled val="1"/>
        </dgm:presLayoutVars>
      </dgm:prSet>
      <dgm:spPr/>
      <dgm:t>
        <a:bodyPr/>
        <a:lstStyle/>
        <a:p>
          <a:endParaRPr lang="en-US"/>
        </a:p>
      </dgm:t>
    </dgm:pt>
    <dgm:pt modelId="{3CF82DD9-8F44-2142-8775-F9868385DE44}" type="pres">
      <dgm:prSet presAssocID="{C992C38A-BD84-154E-AA54-A106F0FA8346}" presName="parallelogramComposite" presStyleCnt="0"/>
      <dgm:spPr/>
    </dgm:pt>
    <dgm:pt modelId="{EE6B98CC-71CA-9442-AD3B-5A351309412B}" type="pres">
      <dgm:prSet presAssocID="{C992C38A-BD84-154E-AA54-A106F0FA8346}" presName="parallelogram1" presStyleLbl="alignNode1" presStyleIdx="21" presStyleCnt="28"/>
      <dgm:spPr/>
    </dgm:pt>
    <dgm:pt modelId="{415436CA-3379-5B4D-AE0B-C6ADE5E3BB63}" type="pres">
      <dgm:prSet presAssocID="{C992C38A-BD84-154E-AA54-A106F0FA8346}" presName="parallelogram2" presStyleLbl="alignNode1" presStyleIdx="22" presStyleCnt="28"/>
      <dgm:spPr/>
    </dgm:pt>
    <dgm:pt modelId="{5E44EF14-8B78-524A-8160-3D1E2CD912EC}" type="pres">
      <dgm:prSet presAssocID="{C992C38A-BD84-154E-AA54-A106F0FA8346}" presName="parallelogram3" presStyleLbl="alignNode1" presStyleIdx="23" presStyleCnt="28"/>
      <dgm:spPr/>
    </dgm:pt>
    <dgm:pt modelId="{144F95A8-9C3C-5646-A40F-E12E10E4485D}" type="pres">
      <dgm:prSet presAssocID="{C992C38A-BD84-154E-AA54-A106F0FA8346}" presName="parallelogram4" presStyleLbl="alignNode1" presStyleIdx="24" presStyleCnt="28"/>
      <dgm:spPr/>
    </dgm:pt>
    <dgm:pt modelId="{CB279048-B18E-8E41-9EDC-C8F0FA23A357}" type="pres">
      <dgm:prSet presAssocID="{C992C38A-BD84-154E-AA54-A106F0FA8346}" presName="parallelogram5" presStyleLbl="alignNode1" presStyleIdx="25" presStyleCnt="28"/>
      <dgm:spPr/>
    </dgm:pt>
    <dgm:pt modelId="{542F7D01-7A1D-8D49-ABEC-D3652F3BF7DB}" type="pres">
      <dgm:prSet presAssocID="{C992C38A-BD84-154E-AA54-A106F0FA8346}" presName="parallelogram6" presStyleLbl="alignNode1" presStyleIdx="26" presStyleCnt="28"/>
      <dgm:spPr/>
    </dgm:pt>
    <dgm:pt modelId="{54470F0A-0A17-C843-8AC0-C83D3A6EBA04}" type="pres">
      <dgm:prSet presAssocID="{C992C38A-BD84-154E-AA54-A106F0FA8346}" presName="parallelogram7" presStyleLbl="alignNode1" presStyleIdx="27" presStyleCnt="28"/>
      <dgm:spPr/>
    </dgm:pt>
  </dgm:ptLst>
  <dgm:cxnLst>
    <dgm:cxn modelId="{ED271C41-6143-8C44-910E-21F94CF268B0}" type="presOf" srcId="{03B09828-4275-6B43-BEA7-7D06F8CF5A0A}" destId="{515B8C2A-5F9B-CC4A-8AA3-3BCEEC0B9DB1}" srcOrd="0" destOrd="0" presId="urn:microsoft.com/office/officeart/2008/layout/VerticalAccentList"/>
    <dgm:cxn modelId="{02109CFA-21B3-A142-B2A0-134C8F29879E}" type="presOf" srcId="{AE9EE110-CF6F-7D4D-8859-72C07801D45C}" destId="{78ECEBA9-6377-C64B-9155-7042434C2B43}" srcOrd="0" destOrd="0" presId="urn:microsoft.com/office/officeart/2008/layout/VerticalAccentList"/>
    <dgm:cxn modelId="{376AC4E8-784F-694B-A0A5-4D4B5414A50D}" srcId="{AE9EE110-CF6F-7D4D-8859-72C07801D45C}" destId="{E219A41A-5EE7-854C-B2C4-899A3B4B8FDA}" srcOrd="0" destOrd="0" parTransId="{48BBA104-28AE-554B-8CF3-2645830298B2}" sibTransId="{53303F7F-7757-F047-B75F-941CF98D5CEB}"/>
    <dgm:cxn modelId="{025C805F-2F43-9B40-9468-F9D5341D7C4F}" srcId="{AE9EE110-CF6F-7D4D-8859-72C07801D45C}" destId="{03B09828-4275-6B43-BEA7-7D06F8CF5A0A}" srcOrd="2" destOrd="0" parTransId="{6667C694-D027-5641-B4C1-A45EC0C08EA2}" sibTransId="{FF837801-6715-904B-AF9E-0D6703313D43}"/>
    <dgm:cxn modelId="{853FBB4B-522C-7E44-AA6C-D4B367254F68}" type="presOf" srcId="{3AE2590A-5539-FF42-B4CD-11D4818D06DC}" destId="{F85364C9-3BFF-4D4B-9927-E7A2DAB106EA}" srcOrd="0" destOrd="0" presId="urn:microsoft.com/office/officeart/2008/layout/VerticalAccentList"/>
    <dgm:cxn modelId="{BCFECA09-FE7D-D14E-AA20-90E7BFEE1997}" type="presOf" srcId="{C992C38A-BD84-154E-AA54-A106F0FA8346}" destId="{8CDB7D16-80ED-D448-A0C2-4257BB01A9B4}" srcOrd="0" destOrd="0" presId="urn:microsoft.com/office/officeart/2008/layout/VerticalAccentList"/>
    <dgm:cxn modelId="{2ECDF9C3-16F1-3242-9F4F-A4097028E6DA}" type="presOf" srcId="{E219A41A-5EE7-854C-B2C4-899A3B4B8FDA}" destId="{CFD5CC1A-6DF5-2945-B36E-2C12388F1A28}" srcOrd="0" destOrd="0" presId="urn:microsoft.com/office/officeart/2008/layout/VerticalAccentList"/>
    <dgm:cxn modelId="{CA04DE0C-8B83-2A45-8A8E-F9F169BA2DD0}" srcId="{AE9EE110-CF6F-7D4D-8859-72C07801D45C}" destId="{3AE2590A-5539-FF42-B4CD-11D4818D06DC}" srcOrd="1" destOrd="0" parTransId="{EC56A2AA-B282-6143-94F6-F5174E15C86E}" sibTransId="{DE5DECAC-F70B-A543-A44E-2623A5844D90}"/>
    <dgm:cxn modelId="{E661664E-249B-8A43-8A63-3E48BD2A59E4}" srcId="{AE9EE110-CF6F-7D4D-8859-72C07801D45C}" destId="{C992C38A-BD84-154E-AA54-A106F0FA8346}" srcOrd="3" destOrd="0" parTransId="{BC094B5B-A6C6-FE49-97E8-F835B8AC0103}" sibTransId="{07874936-0E30-184A-858C-6C29B619EBB4}"/>
    <dgm:cxn modelId="{20D382ED-05FC-3742-B166-48D4ACA0080C}" type="presParOf" srcId="{78ECEBA9-6377-C64B-9155-7042434C2B43}" destId="{214912C1-3917-BA4F-BF67-3E0F376E1FA9}" srcOrd="0" destOrd="0" presId="urn:microsoft.com/office/officeart/2008/layout/VerticalAccentList"/>
    <dgm:cxn modelId="{5B84362B-3CB5-AF4B-A827-AB86301BFAE8}" type="presParOf" srcId="{214912C1-3917-BA4F-BF67-3E0F376E1FA9}" destId="{CFD5CC1A-6DF5-2945-B36E-2C12388F1A28}" srcOrd="0" destOrd="0" presId="urn:microsoft.com/office/officeart/2008/layout/VerticalAccentList"/>
    <dgm:cxn modelId="{463B41D1-0150-CF4F-AEB2-80C5E56F7C10}" type="presParOf" srcId="{78ECEBA9-6377-C64B-9155-7042434C2B43}" destId="{2A24E4E9-C9C1-854A-B6EC-BD059D2F9199}" srcOrd="1" destOrd="0" presId="urn:microsoft.com/office/officeart/2008/layout/VerticalAccentList"/>
    <dgm:cxn modelId="{F89D5959-90E7-D548-81EE-226C378495E6}" type="presParOf" srcId="{2A24E4E9-C9C1-854A-B6EC-BD059D2F9199}" destId="{A1D773F8-B929-1048-A2A6-296344C88379}" srcOrd="0" destOrd="0" presId="urn:microsoft.com/office/officeart/2008/layout/VerticalAccentList"/>
    <dgm:cxn modelId="{C020F997-92DA-4941-B8CC-ED3D0425471F}" type="presParOf" srcId="{2A24E4E9-C9C1-854A-B6EC-BD059D2F9199}" destId="{E5BFDACE-4609-6347-B3F6-3905043B6669}" srcOrd="1" destOrd="0" presId="urn:microsoft.com/office/officeart/2008/layout/VerticalAccentList"/>
    <dgm:cxn modelId="{7266DEB4-4EB4-3043-BCCF-7892D0FCF9A1}" type="presParOf" srcId="{2A24E4E9-C9C1-854A-B6EC-BD059D2F9199}" destId="{8B4846AF-DC7B-5D44-A149-398CA66AAB96}" srcOrd="2" destOrd="0" presId="urn:microsoft.com/office/officeart/2008/layout/VerticalAccentList"/>
    <dgm:cxn modelId="{6D55F65F-FF87-654F-8D53-6920AC9FEBE1}" type="presParOf" srcId="{2A24E4E9-C9C1-854A-B6EC-BD059D2F9199}" destId="{F083AB02-E348-1F4A-88EA-D64CC83E4F2F}" srcOrd="3" destOrd="0" presId="urn:microsoft.com/office/officeart/2008/layout/VerticalAccentList"/>
    <dgm:cxn modelId="{434C8919-939A-3145-A456-46CDB3D920D8}" type="presParOf" srcId="{2A24E4E9-C9C1-854A-B6EC-BD059D2F9199}" destId="{FC137791-A93C-F840-BF0E-872187E0AF80}" srcOrd="4" destOrd="0" presId="urn:microsoft.com/office/officeart/2008/layout/VerticalAccentList"/>
    <dgm:cxn modelId="{B8FC9A8F-394E-414D-8F6A-496E9982A198}" type="presParOf" srcId="{2A24E4E9-C9C1-854A-B6EC-BD059D2F9199}" destId="{26A30064-CA0E-CD47-AB38-7EC6462D9BB2}" srcOrd="5" destOrd="0" presId="urn:microsoft.com/office/officeart/2008/layout/VerticalAccentList"/>
    <dgm:cxn modelId="{8389C1BB-3B23-3A40-B221-6FEC27F3E331}" type="presParOf" srcId="{2A24E4E9-C9C1-854A-B6EC-BD059D2F9199}" destId="{03EF83D7-923A-C348-8D89-6025B4A506AD}" srcOrd="6" destOrd="0" presId="urn:microsoft.com/office/officeart/2008/layout/VerticalAccentList"/>
    <dgm:cxn modelId="{17C66FFD-4368-D044-91F8-19B6FA6019BC}" type="presParOf" srcId="{78ECEBA9-6377-C64B-9155-7042434C2B43}" destId="{1510624B-28A1-D74F-8769-4EEB845470A3}" srcOrd="2" destOrd="0" presId="urn:microsoft.com/office/officeart/2008/layout/VerticalAccentList"/>
    <dgm:cxn modelId="{AFD7AC6A-400F-DA47-A7A8-680C6EEC6CC1}" type="presParOf" srcId="{78ECEBA9-6377-C64B-9155-7042434C2B43}" destId="{B1EAB10B-A977-4E41-A5EC-71C955A80D21}" srcOrd="3" destOrd="0" presId="urn:microsoft.com/office/officeart/2008/layout/VerticalAccentList"/>
    <dgm:cxn modelId="{371EFADF-D40C-444D-9988-9C4DBB50EA34}" type="presParOf" srcId="{B1EAB10B-A977-4E41-A5EC-71C955A80D21}" destId="{F85364C9-3BFF-4D4B-9927-E7A2DAB106EA}" srcOrd="0" destOrd="0" presId="urn:microsoft.com/office/officeart/2008/layout/VerticalAccentList"/>
    <dgm:cxn modelId="{E5F0E5CB-4F61-1543-B2F2-674D5451D424}" type="presParOf" srcId="{78ECEBA9-6377-C64B-9155-7042434C2B43}" destId="{4FCDD78E-671C-0D42-96D9-AC8E44C89C8F}" srcOrd="4" destOrd="0" presId="urn:microsoft.com/office/officeart/2008/layout/VerticalAccentList"/>
    <dgm:cxn modelId="{05E1EE76-BE01-9F49-951D-56F04AC731AB}" type="presParOf" srcId="{4FCDD78E-671C-0D42-96D9-AC8E44C89C8F}" destId="{58415332-4188-C049-9A9B-F84A8B97AC3F}" srcOrd="0" destOrd="0" presId="urn:microsoft.com/office/officeart/2008/layout/VerticalAccentList"/>
    <dgm:cxn modelId="{2F017BB2-C36E-714D-AF82-C8D08D55DA2C}" type="presParOf" srcId="{4FCDD78E-671C-0D42-96D9-AC8E44C89C8F}" destId="{2BD95F98-1E52-2C4C-B7A2-B268C777BD56}" srcOrd="1" destOrd="0" presId="urn:microsoft.com/office/officeart/2008/layout/VerticalAccentList"/>
    <dgm:cxn modelId="{6C2D8EAE-A215-414F-8C53-6332F198906D}" type="presParOf" srcId="{4FCDD78E-671C-0D42-96D9-AC8E44C89C8F}" destId="{2343C42F-FDE5-914A-80D2-682CB2D82E43}" srcOrd="2" destOrd="0" presId="urn:microsoft.com/office/officeart/2008/layout/VerticalAccentList"/>
    <dgm:cxn modelId="{ED8EE436-2512-4047-86DC-991E22E45F7C}" type="presParOf" srcId="{4FCDD78E-671C-0D42-96D9-AC8E44C89C8F}" destId="{AB1EA2D2-E409-0C4E-93BC-3BD3614BB9F0}" srcOrd="3" destOrd="0" presId="urn:microsoft.com/office/officeart/2008/layout/VerticalAccentList"/>
    <dgm:cxn modelId="{09EE186C-3294-7144-9108-AC6F2F2DDD56}" type="presParOf" srcId="{4FCDD78E-671C-0D42-96D9-AC8E44C89C8F}" destId="{17007C48-2C5E-4043-A2CF-9F15A620B907}" srcOrd="4" destOrd="0" presId="urn:microsoft.com/office/officeart/2008/layout/VerticalAccentList"/>
    <dgm:cxn modelId="{FB25E438-BC75-9041-B9E3-BE564C931E0B}" type="presParOf" srcId="{4FCDD78E-671C-0D42-96D9-AC8E44C89C8F}" destId="{C3C54EB5-B497-394D-84DE-61C67BFB1360}" srcOrd="5" destOrd="0" presId="urn:microsoft.com/office/officeart/2008/layout/VerticalAccentList"/>
    <dgm:cxn modelId="{8C76576D-9A86-5D40-8744-3867ADFFC5BD}" type="presParOf" srcId="{4FCDD78E-671C-0D42-96D9-AC8E44C89C8F}" destId="{6F13D3DB-E94F-A44F-A202-E6CB523AE77C}" srcOrd="6" destOrd="0" presId="urn:microsoft.com/office/officeart/2008/layout/VerticalAccentList"/>
    <dgm:cxn modelId="{DA7008BD-6D81-604F-B8EA-50902BD5AF9D}" type="presParOf" srcId="{78ECEBA9-6377-C64B-9155-7042434C2B43}" destId="{223D9BF6-C513-5148-8FFC-089E13314787}" srcOrd="5" destOrd="0" presId="urn:microsoft.com/office/officeart/2008/layout/VerticalAccentList"/>
    <dgm:cxn modelId="{C0869828-AAB4-B348-B274-2DD0A9634013}" type="presParOf" srcId="{78ECEBA9-6377-C64B-9155-7042434C2B43}" destId="{D3338AF7-63D7-0A4D-9439-AF3B761766C0}" srcOrd="6" destOrd="0" presId="urn:microsoft.com/office/officeart/2008/layout/VerticalAccentList"/>
    <dgm:cxn modelId="{B54B9A73-84E2-3A40-8115-54929648C24F}" type="presParOf" srcId="{D3338AF7-63D7-0A4D-9439-AF3B761766C0}" destId="{515B8C2A-5F9B-CC4A-8AA3-3BCEEC0B9DB1}" srcOrd="0" destOrd="0" presId="urn:microsoft.com/office/officeart/2008/layout/VerticalAccentList"/>
    <dgm:cxn modelId="{56C242CA-38E1-3343-A474-04DCFAA0F20B}" type="presParOf" srcId="{78ECEBA9-6377-C64B-9155-7042434C2B43}" destId="{7E66C6EE-A1F4-8947-A98D-693B97D243B6}" srcOrd="7" destOrd="0" presId="urn:microsoft.com/office/officeart/2008/layout/VerticalAccentList"/>
    <dgm:cxn modelId="{C1C2FB2C-AE60-0E4E-AEF2-3296F3D5C960}" type="presParOf" srcId="{7E66C6EE-A1F4-8947-A98D-693B97D243B6}" destId="{23A70C9E-982E-A64A-AA7F-C0BBA8FBEC2E}" srcOrd="0" destOrd="0" presId="urn:microsoft.com/office/officeart/2008/layout/VerticalAccentList"/>
    <dgm:cxn modelId="{1B461BFC-9B9C-C44C-981A-DB0104995822}" type="presParOf" srcId="{7E66C6EE-A1F4-8947-A98D-693B97D243B6}" destId="{479EE1ED-49C8-574F-B2C7-F69FC4EA4DA0}" srcOrd="1" destOrd="0" presId="urn:microsoft.com/office/officeart/2008/layout/VerticalAccentList"/>
    <dgm:cxn modelId="{0A369245-DB5E-B44C-8D09-EE9712C1E0C4}" type="presParOf" srcId="{7E66C6EE-A1F4-8947-A98D-693B97D243B6}" destId="{80371CA3-89B0-2146-9B2C-83A894FFF86E}" srcOrd="2" destOrd="0" presId="urn:microsoft.com/office/officeart/2008/layout/VerticalAccentList"/>
    <dgm:cxn modelId="{C8718242-A458-2F41-8599-BA9D7A385BF7}" type="presParOf" srcId="{7E66C6EE-A1F4-8947-A98D-693B97D243B6}" destId="{1401F1C6-1D3E-EF45-9798-183A4024EE6C}" srcOrd="3" destOrd="0" presId="urn:microsoft.com/office/officeart/2008/layout/VerticalAccentList"/>
    <dgm:cxn modelId="{1793D3BE-C92A-6440-8FC3-A3D3131177E6}" type="presParOf" srcId="{7E66C6EE-A1F4-8947-A98D-693B97D243B6}" destId="{426194F9-4423-E948-8274-E933EC0EEEF7}" srcOrd="4" destOrd="0" presId="urn:microsoft.com/office/officeart/2008/layout/VerticalAccentList"/>
    <dgm:cxn modelId="{257C748E-9299-454A-8189-4AE87FA7A12F}" type="presParOf" srcId="{7E66C6EE-A1F4-8947-A98D-693B97D243B6}" destId="{9BE8AB1B-7BCB-5A4C-A7A5-2A2864469768}" srcOrd="5" destOrd="0" presId="urn:microsoft.com/office/officeart/2008/layout/VerticalAccentList"/>
    <dgm:cxn modelId="{F0F3A4A5-E1AA-AC42-A6B9-0C0EC156CF36}" type="presParOf" srcId="{7E66C6EE-A1F4-8947-A98D-693B97D243B6}" destId="{F55F83C2-1F00-B54A-89E7-EED9A32B1C29}" srcOrd="6" destOrd="0" presId="urn:microsoft.com/office/officeart/2008/layout/VerticalAccentList"/>
    <dgm:cxn modelId="{08EA820E-DD0D-BC40-BF44-E77B304464B4}" type="presParOf" srcId="{78ECEBA9-6377-C64B-9155-7042434C2B43}" destId="{06470A85-8426-8F4A-B9D9-60C204C940C2}" srcOrd="8" destOrd="0" presId="urn:microsoft.com/office/officeart/2008/layout/VerticalAccentList"/>
    <dgm:cxn modelId="{98AC4FE5-95C5-AB4D-97AF-13232EC62647}" type="presParOf" srcId="{78ECEBA9-6377-C64B-9155-7042434C2B43}" destId="{81A61A9B-2AF8-9842-8B87-3F58E3A87F63}" srcOrd="9" destOrd="0" presId="urn:microsoft.com/office/officeart/2008/layout/VerticalAccentList"/>
    <dgm:cxn modelId="{DAEECD09-C7CE-4D48-A85B-F7F15CD230B2}" type="presParOf" srcId="{81A61A9B-2AF8-9842-8B87-3F58E3A87F63}" destId="{8CDB7D16-80ED-D448-A0C2-4257BB01A9B4}" srcOrd="0" destOrd="0" presId="urn:microsoft.com/office/officeart/2008/layout/VerticalAccentList"/>
    <dgm:cxn modelId="{6AD07896-BB26-2045-AD58-4AACE4374241}" type="presParOf" srcId="{78ECEBA9-6377-C64B-9155-7042434C2B43}" destId="{3CF82DD9-8F44-2142-8775-F9868385DE44}" srcOrd="10" destOrd="0" presId="urn:microsoft.com/office/officeart/2008/layout/VerticalAccentList"/>
    <dgm:cxn modelId="{D8DC0A36-5F85-5B40-8ECA-EE0E1D4BC70C}" type="presParOf" srcId="{3CF82DD9-8F44-2142-8775-F9868385DE44}" destId="{EE6B98CC-71CA-9442-AD3B-5A351309412B}" srcOrd="0" destOrd="0" presId="urn:microsoft.com/office/officeart/2008/layout/VerticalAccentList"/>
    <dgm:cxn modelId="{783CFDD5-BB24-AC4F-A561-E97360DCE731}" type="presParOf" srcId="{3CF82DD9-8F44-2142-8775-F9868385DE44}" destId="{415436CA-3379-5B4D-AE0B-C6ADE5E3BB63}" srcOrd="1" destOrd="0" presId="urn:microsoft.com/office/officeart/2008/layout/VerticalAccentList"/>
    <dgm:cxn modelId="{626ADA59-CDBE-0A46-8E41-8013EA6295E6}" type="presParOf" srcId="{3CF82DD9-8F44-2142-8775-F9868385DE44}" destId="{5E44EF14-8B78-524A-8160-3D1E2CD912EC}" srcOrd="2" destOrd="0" presId="urn:microsoft.com/office/officeart/2008/layout/VerticalAccentList"/>
    <dgm:cxn modelId="{8185CB7D-93DE-E446-A2AC-22A71441AC46}" type="presParOf" srcId="{3CF82DD9-8F44-2142-8775-F9868385DE44}" destId="{144F95A8-9C3C-5646-A40F-E12E10E4485D}" srcOrd="3" destOrd="0" presId="urn:microsoft.com/office/officeart/2008/layout/VerticalAccentList"/>
    <dgm:cxn modelId="{D19347F2-11F3-CB4F-94BE-3DC03B348251}" type="presParOf" srcId="{3CF82DD9-8F44-2142-8775-F9868385DE44}" destId="{CB279048-B18E-8E41-9EDC-C8F0FA23A357}" srcOrd="4" destOrd="0" presId="urn:microsoft.com/office/officeart/2008/layout/VerticalAccentList"/>
    <dgm:cxn modelId="{4EFBB97F-E1DF-2746-A16F-921243B3449F}" type="presParOf" srcId="{3CF82DD9-8F44-2142-8775-F9868385DE44}" destId="{542F7D01-7A1D-8D49-ABEC-D3652F3BF7DB}" srcOrd="5" destOrd="0" presId="urn:microsoft.com/office/officeart/2008/layout/VerticalAccentList"/>
    <dgm:cxn modelId="{F2316C5B-9760-164D-85A7-76C9E9DE0DD7}" type="presParOf" srcId="{3CF82DD9-8F44-2142-8775-F9868385DE44}" destId="{54470F0A-0A17-C843-8AC0-C83D3A6EBA04}"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AB78B5-8927-2C4F-AD08-D2250EAB115A}">
      <dsp:nvSpPr>
        <dsp:cNvPr id="0" name=""/>
        <dsp:cNvSpPr/>
      </dsp:nvSpPr>
      <dsp:spPr>
        <a:xfrm>
          <a:off x="1949449" y="0"/>
          <a:ext cx="3600450" cy="3600450"/>
        </a:xfrm>
        <a:prstGeom prst="diamond">
          <a:avLst/>
        </a:prstGeom>
        <a:solidFill>
          <a:schemeClr val="accent1">
            <a:tint val="40000"/>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tint val="40000"/>
              <a:hueOff val="0"/>
              <a:satOff val="0"/>
              <a:lumOff val="0"/>
              <a:alphaOff val="0"/>
              <a:shade val="35000"/>
              <a:satMod val="130000"/>
            </a:schemeClr>
          </a:contourClr>
        </a:sp3d>
      </dsp:spPr>
      <dsp:style>
        <a:lnRef idx="0">
          <a:scrgbClr r="0" g="0" b="0"/>
        </a:lnRef>
        <a:fillRef idx="1">
          <a:scrgbClr r="0" g="0" b="0"/>
        </a:fillRef>
        <a:effectRef idx="2">
          <a:scrgbClr r="0" g="0" b="0"/>
        </a:effectRef>
        <a:fontRef idx="minor"/>
      </dsp:style>
    </dsp:sp>
    <dsp:sp modelId="{C4DB490B-A3C5-9947-BA88-3A21C64805BF}">
      <dsp:nvSpPr>
        <dsp:cNvPr id="0" name=""/>
        <dsp:cNvSpPr/>
      </dsp:nvSpPr>
      <dsp:spPr>
        <a:xfrm>
          <a:off x="2291492" y="342042"/>
          <a:ext cx="1404175" cy="1404175"/>
        </a:xfrm>
        <a:prstGeom prst="roundRect">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0" i="0" kern="1200" dirty="0" smtClean="0">
              <a:latin typeface="Graphik Extralight" charset="0"/>
              <a:ea typeface="Graphik Extralight" charset="0"/>
              <a:cs typeface="Graphik Extralight" charset="0"/>
            </a:rPr>
            <a:t>Immutable</a:t>
          </a:r>
          <a:endParaRPr lang="en-US" sz="1500" b="0" i="0" kern="1200" dirty="0">
            <a:latin typeface="Graphik Extralight" charset="0"/>
            <a:ea typeface="Graphik Extralight" charset="0"/>
            <a:cs typeface="Graphik Extralight" charset="0"/>
          </a:endParaRPr>
        </a:p>
      </dsp:txBody>
      <dsp:txXfrm>
        <a:off x="2360038" y="410588"/>
        <a:ext cx="1267083" cy="1267083"/>
      </dsp:txXfrm>
    </dsp:sp>
    <dsp:sp modelId="{4296BDB4-82AA-EA40-954F-4AF8D307D255}">
      <dsp:nvSpPr>
        <dsp:cNvPr id="0" name=""/>
        <dsp:cNvSpPr/>
      </dsp:nvSpPr>
      <dsp:spPr>
        <a:xfrm>
          <a:off x="3803681" y="342042"/>
          <a:ext cx="1404175" cy="1404175"/>
        </a:xfrm>
        <a:prstGeom prst="roundRect">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0" i="0" kern="1200" dirty="0" smtClean="0">
              <a:latin typeface="Graphik Extralight" charset="0"/>
              <a:ea typeface="Graphik Extralight" charset="0"/>
              <a:cs typeface="Graphik Extralight" charset="0"/>
            </a:rPr>
            <a:t>Implement </a:t>
          </a:r>
          <a:r>
            <a:rPr lang="en-US" sz="1500" b="0" i="0" kern="1200" dirty="0" err="1" smtClean="0">
              <a:latin typeface="Graphik Extralight" charset="0"/>
              <a:ea typeface="Graphik Extralight" charset="0"/>
              <a:cs typeface="Graphik Extralight" charset="0"/>
            </a:rPr>
            <a:t>IObservable</a:t>
          </a:r>
          <a:endParaRPr lang="en-US" sz="1500" b="0" i="0" kern="1200" dirty="0">
            <a:latin typeface="Graphik Extralight" charset="0"/>
            <a:ea typeface="Graphik Extralight" charset="0"/>
            <a:cs typeface="Graphik Extralight" charset="0"/>
          </a:endParaRPr>
        </a:p>
      </dsp:txBody>
      <dsp:txXfrm>
        <a:off x="3872227" y="410588"/>
        <a:ext cx="1267083" cy="1267083"/>
      </dsp:txXfrm>
    </dsp:sp>
    <dsp:sp modelId="{AD3D78C1-95F1-DB4B-922C-5E0657743ACD}">
      <dsp:nvSpPr>
        <dsp:cNvPr id="0" name=""/>
        <dsp:cNvSpPr/>
      </dsp:nvSpPr>
      <dsp:spPr>
        <a:xfrm>
          <a:off x="2291492" y="1854231"/>
          <a:ext cx="1404175" cy="1404175"/>
        </a:xfrm>
        <a:prstGeom prst="roundRect">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0" i="0" kern="1200" dirty="0" smtClean="0">
              <a:latin typeface="Graphik Extralight" charset="0"/>
              <a:ea typeface="Graphik Extralight" charset="0"/>
              <a:cs typeface="Graphik Extralight" charset="0"/>
            </a:rPr>
            <a:t>First-class</a:t>
          </a:r>
          <a:endParaRPr lang="en-US" sz="1500" b="0" i="0" kern="1200" dirty="0">
            <a:latin typeface="Graphik Extralight" charset="0"/>
            <a:ea typeface="Graphik Extralight" charset="0"/>
            <a:cs typeface="Graphik Extralight" charset="0"/>
          </a:endParaRPr>
        </a:p>
      </dsp:txBody>
      <dsp:txXfrm>
        <a:off x="2360038" y="1922777"/>
        <a:ext cx="1267083" cy="1267083"/>
      </dsp:txXfrm>
    </dsp:sp>
    <dsp:sp modelId="{DA53720A-8685-D445-8614-B5D93F78AF59}">
      <dsp:nvSpPr>
        <dsp:cNvPr id="0" name=""/>
        <dsp:cNvSpPr/>
      </dsp:nvSpPr>
      <dsp:spPr>
        <a:xfrm>
          <a:off x="3803681" y="1854231"/>
          <a:ext cx="1404175" cy="1404175"/>
        </a:xfrm>
        <a:prstGeom prst="roundRect">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0" i="0" kern="1200" dirty="0" err="1" smtClean="0">
              <a:latin typeface="Graphik Extralight" charset="0"/>
              <a:ea typeface="Graphik Extralight" charset="0"/>
              <a:cs typeface="Graphik Extralight" charset="0"/>
            </a:rPr>
            <a:t>Composable</a:t>
          </a:r>
          <a:endParaRPr lang="en-US" sz="1500" b="0" i="0" kern="1200" dirty="0">
            <a:latin typeface="Graphik Extralight" charset="0"/>
            <a:ea typeface="Graphik Extralight" charset="0"/>
            <a:cs typeface="Graphik Extralight" charset="0"/>
          </a:endParaRPr>
        </a:p>
      </dsp:txBody>
      <dsp:txXfrm>
        <a:off x="3872227" y="1922777"/>
        <a:ext cx="1267083" cy="12670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197C5-430A-F04B-A280-463ECDDE7CC6}">
      <dsp:nvSpPr>
        <dsp:cNvPr id="0" name=""/>
        <dsp:cNvSpPr/>
      </dsp:nvSpPr>
      <dsp:spPr>
        <a:xfrm>
          <a:off x="90313" y="325"/>
          <a:ext cx="836287" cy="501772"/>
        </a:xfrm>
        <a:prstGeom prst="flowChartTerminator">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Add</a:t>
          </a:r>
          <a:endParaRPr lang="en-US" sz="1200" kern="1200" dirty="0"/>
        </a:p>
      </dsp:txBody>
      <dsp:txXfrm>
        <a:off x="129727" y="73802"/>
        <a:ext cx="757459" cy="354818"/>
      </dsp:txXfrm>
    </dsp:sp>
    <dsp:sp modelId="{C208F8FB-C438-A241-8394-7C1EFC4EC3A4}">
      <dsp:nvSpPr>
        <dsp:cNvPr id="0" name=""/>
        <dsp:cNvSpPr/>
      </dsp:nvSpPr>
      <dsp:spPr>
        <a:xfrm>
          <a:off x="1010229" y="325"/>
          <a:ext cx="836287" cy="501772"/>
        </a:xfrm>
        <a:prstGeom prst="flowChartTerminator">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smtClean="0"/>
            <a:t>Choose</a:t>
          </a:r>
          <a:endParaRPr lang="en-US" sz="1200" kern="1200"/>
        </a:p>
      </dsp:txBody>
      <dsp:txXfrm>
        <a:off x="1049643" y="73802"/>
        <a:ext cx="757459" cy="354818"/>
      </dsp:txXfrm>
    </dsp:sp>
    <dsp:sp modelId="{AAE298D5-09C5-DB4B-847E-22FCE6A273F2}">
      <dsp:nvSpPr>
        <dsp:cNvPr id="0" name=""/>
        <dsp:cNvSpPr/>
      </dsp:nvSpPr>
      <dsp:spPr>
        <a:xfrm>
          <a:off x="1930145" y="325"/>
          <a:ext cx="836287" cy="501772"/>
        </a:xfrm>
        <a:prstGeom prst="flowChartTerminator">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smtClean="0"/>
            <a:t>Filter</a:t>
          </a:r>
          <a:endParaRPr lang="en-US" sz="1200" kern="1200"/>
        </a:p>
      </dsp:txBody>
      <dsp:txXfrm>
        <a:off x="1969559" y="73802"/>
        <a:ext cx="757459" cy="354818"/>
      </dsp:txXfrm>
    </dsp:sp>
    <dsp:sp modelId="{887129C8-9EDB-6148-BE6A-410CA10FAD03}">
      <dsp:nvSpPr>
        <dsp:cNvPr id="0" name=""/>
        <dsp:cNvSpPr/>
      </dsp:nvSpPr>
      <dsp:spPr>
        <a:xfrm>
          <a:off x="2850062" y="325"/>
          <a:ext cx="836287" cy="501772"/>
        </a:xfrm>
        <a:prstGeom prst="flowChartTerminator">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smtClean="0"/>
            <a:t>Map</a:t>
          </a:r>
          <a:endParaRPr lang="en-US" sz="1200" kern="1200"/>
        </a:p>
      </dsp:txBody>
      <dsp:txXfrm>
        <a:off x="2889476" y="73802"/>
        <a:ext cx="757459" cy="354818"/>
      </dsp:txXfrm>
    </dsp:sp>
    <dsp:sp modelId="{9A111A02-5B8D-E044-AB45-07603A55EBAF}">
      <dsp:nvSpPr>
        <dsp:cNvPr id="0" name=""/>
        <dsp:cNvSpPr/>
      </dsp:nvSpPr>
      <dsp:spPr>
        <a:xfrm>
          <a:off x="90313" y="585726"/>
          <a:ext cx="836287" cy="501772"/>
        </a:xfrm>
        <a:prstGeom prst="flowChartTerminator">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smtClean="0"/>
            <a:t>Merge</a:t>
          </a:r>
          <a:endParaRPr lang="en-US" sz="1200" kern="1200"/>
        </a:p>
      </dsp:txBody>
      <dsp:txXfrm>
        <a:off x="129727" y="659203"/>
        <a:ext cx="757459" cy="354818"/>
      </dsp:txXfrm>
    </dsp:sp>
    <dsp:sp modelId="{D0C38056-A4B0-3040-8828-698F3C86BD41}">
      <dsp:nvSpPr>
        <dsp:cNvPr id="0" name=""/>
        <dsp:cNvSpPr/>
      </dsp:nvSpPr>
      <dsp:spPr>
        <a:xfrm>
          <a:off x="1010229" y="585726"/>
          <a:ext cx="836287" cy="501772"/>
        </a:xfrm>
        <a:prstGeom prst="flowChartTerminator">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smtClean="0"/>
            <a:t>Pairwise</a:t>
          </a:r>
          <a:endParaRPr lang="en-US" sz="1200" kern="1200"/>
        </a:p>
      </dsp:txBody>
      <dsp:txXfrm>
        <a:off x="1049643" y="659203"/>
        <a:ext cx="757459" cy="354818"/>
      </dsp:txXfrm>
    </dsp:sp>
    <dsp:sp modelId="{7EA86456-39B5-A648-BFD6-991DE047ADC3}">
      <dsp:nvSpPr>
        <dsp:cNvPr id="0" name=""/>
        <dsp:cNvSpPr/>
      </dsp:nvSpPr>
      <dsp:spPr>
        <a:xfrm>
          <a:off x="1930145" y="585726"/>
          <a:ext cx="836287" cy="501772"/>
        </a:xfrm>
        <a:prstGeom prst="flowChartTerminator">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smtClean="0"/>
            <a:t>Partition</a:t>
          </a:r>
          <a:endParaRPr lang="en-US" sz="1200" kern="1200"/>
        </a:p>
      </dsp:txBody>
      <dsp:txXfrm>
        <a:off x="1969559" y="659203"/>
        <a:ext cx="757459" cy="354818"/>
      </dsp:txXfrm>
    </dsp:sp>
    <dsp:sp modelId="{3BBD157A-E933-3648-90AA-2C84E832FF6A}">
      <dsp:nvSpPr>
        <dsp:cNvPr id="0" name=""/>
        <dsp:cNvSpPr/>
      </dsp:nvSpPr>
      <dsp:spPr>
        <a:xfrm>
          <a:off x="2850062" y="585726"/>
          <a:ext cx="836287" cy="501772"/>
        </a:xfrm>
        <a:prstGeom prst="flowChartTerminator">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smtClean="0"/>
            <a:t>Scan</a:t>
          </a:r>
          <a:endParaRPr lang="en-US" sz="1200" kern="1200"/>
        </a:p>
      </dsp:txBody>
      <dsp:txXfrm>
        <a:off x="2889476" y="659203"/>
        <a:ext cx="757459" cy="354818"/>
      </dsp:txXfrm>
    </dsp:sp>
    <dsp:sp modelId="{0AFBC59D-3D74-BC4D-AF52-ABB887531B85}">
      <dsp:nvSpPr>
        <dsp:cNvPr id="0" name=""/>
        <dsp:cNvSpPr/>
      </dsp:nvSpPr>
      <dsp:spPr>
        <a:xfrm>
          <a:off x="1470187" y="1171127"/>
          <a:ext cx="836287" cy="501772"/>
        </a:xfrm>
        <a:prstGeom prst="flowChartTerminator">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smtClean="0"/>
            <a:t>Split</a:t>
          </a:r>
          <a:endParaRPr lang="en-US" sz="1200" kern="1200"/>
        </a:p>
      </dsp:txBody>
      <dsp:txXfrm>
        <a:off x="1509601" y="1244604"/>
        <a:ext cx="757459" cy="3548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D28F9B-8127-B04C-914E-0486E96D3010}">
      <dsp:nvSpPr>
        <dsp:cNvPr id="0" name=""/>
        <dsp:cNvSpPr/>
      </dsp:nvSpPr>
      <dsp:spPr>
        <a:xfrm>
          <a:off x="0" y="324540"/>
          <a:ext cx="7499350" cy="9103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2033" tIns="354076" rIns="582033" bIns="120904" numCol="1" spcCol="1270" anchor="t" anchorCtr="0">
          <a:noAutofit/>
        </a:bodyPr>
        <a:lstStyle/>
        <a:p>
          <a:pPr marL="171450" lvl="1" indent="-171450" algn="l" defTabSz="755650" rtl="0">
            <a:lnSpc>
              <a:spcPct val="90000"/>
            </a:lnSpc>
            <a:spcBef>
              <a:spcPct val="0"/>
            </a:spcBef>
            <a:spcAft>
              <a:spcPct val="15000"/>
            </a:spcAft>
            <a:buChar char="••"/>
          </a:pPr>
          <a:r>
            <a:rPr lang="en-US" sz="1700" b="0" i="0" kern="1200" dirty="0" smtClean="0">
              <a:latin typeface="Graphik Extralight" charset="0"/>
              <a:ea typeface="Graphik Extralight" charset="0"/>
              <a:cs typeface="Graphik Extralight" charset="0"/>
            </a:rPr>
            <a:t>Non-blocking, specifically in reference to I/O operations (not necessarily parallel, can be sequential).</a:t>
          </a:r>
          <a:endParaRPr lang="en-US" sz="1700" b="0" i="0" kern="1200" dirty="0">
            <a:latin typeface="Graphik Extralight" charset="0"/>
            <a:ea typeface="Graphik Extralight" charset="0"/>
            <a:cs typeface="Graphik Extralight" charset="0"/>
          </a:endParaRPr>
        </a:p>
      </dsp:txBody>
      <dsp:txXfrm>
        <a:off x="0" y="324540"/>
        <a:ext cx="7499350" cy="910350"/>
      </dsp:txXfrm>
    </dsp:sp>
    <dsp:sp modelId="{095158DE-52A0-2947-9C0F-F6D09B532120}">
      <dsp:nvSpPr>
        <dsp:cNvPr id="0" name=""/>
        <dsp:cNvSpPr/>
      </dsp:nvSpPr>
      <dsp:spPr>
        <a:xfrm>
          <a:off x="374967" y="73620"/>
          <a:ext cx="5249545" cy="501840"/>
        </a:xfrm>
        <a:prstGeom prst="roundRect">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98420" tIns="0" rIns="198420" bIns="0" numCol="1" spcCol="1270" anchor="ctr" anchorCtr="0">
          <a:noAutofit/>
        </a:bodyPr>
        <a:lstStyle/>
        <a:p>
          <a:pPr lvl="0" algn="l" defTabSz="800100" rtl="0">
            <a:lnSpc>
              <a:spcPct val="90000"/>
            </a:lnSpc>
            <a:spcBef>
              <a:spcPct val="0"/>
            </a:spcBef>
            <a:spcAft>
              <a:spcPct val="35000"/>
            </a:spcAft>
          </a:pPr>
          <a:r>
            <a:rPr lang="en-US" sz="1800" b="0" i="0" kern="1200" dirty="0" smtClean="0">
              <a:latin typeface="Graphik Extralight" charset="0"/>
              <a:ea typeface="Graphik Extralight" charset="0"/>
              <a:cs typeface="Graphik Extralight" charset="0"/>
            </a:rPr>
            <a:t>Asynchronous</a:t>
          </a:r>
          <a:endParaRPr lang="en-US" sz="1800" b="0" i="0" kern="1200" dirty="0">
            <a:latin typeface="Graphik Extralight" charset="0"/>
            <a:ea typeface="Graphik Extralight" charset="0"/>
            <a:cs typeface="Graphik Extralight" charset="0"/>
          </a:endParaRPr>
        </a:p>
      </dsp:txBody>
      <dsp:txXfrm>
        <a:off x="399465" y="98118"/>
        <a:ext cx="5200549" cy="452844"/>
      </dsp:txXfrm>
    </dsp:sp>
    <dsp:sp modelId="{8F7D4B2C-2539-AC4B-87E3-0411D958B427}">
      <dsp:nvSpPr>
        <dsp:cNvPr id="0" name=""/>
        <dsp:cNvSpPr/>
      </dsp:nvSpPr>
      <dsp:spPr>
        <a:xfrm>
          <a:off x="0" y="1577610"/>
          <a:ext cx="7499350" cy="9103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2033" tIns="354076" rIns="582033" bIns="120904" numCol="1" spcCol="1270" anchor="t" anchorCtr="0">
          <a:noAutofit/>
        </a:bodyPr>
        <a:lstStyle/>
        <a:p>
          <a:pPr marL="171450" lvl="1" indent="-171450" algn="l" defTabSz="755650" rtl="0">
            <a:lnSpc>
              <a:spcPct val="90000"/>
            </a:lnSpc>
            <a:spcBef>
              <a:spcPct val="0"/>
            </a:spcBef>
            <a:spcAft>
              <a:spcPct val="15000"/>
            </a:spcAft>
            <a:buChar char="••"/>
          </a:pPr>
          <a:r>
            <a:rPr lang="en-US" sz="1700" b="0" i="0" kern="1200" dirty="0" smtClean="0">
              <a:latin typeface="Graphik Extralight" charset="0"/>
              <a:ea typeface="Graphik Extralight" charset="0"/>
              <a:cs typeface="Graphik Extralight" charset="0"/>
            </a:rPr>
            <a:t>Multiple operations happening at the same time (not necessarily in parallel).</a:t>
          </a:r>
          <a:endParaRPr lang="en-US" sz="1700" b="0" i="0" kern="1200" dirty="0">
            <a:latin typeface="Graphik Extralight" charset="0"/>
            <a:ea typeface="Graphik Extralight" charset="0"/>
            <a:cs typeface="Graphik Extralight" charset="0"/>
          </a:endParaRPr>
        </a:p>
      </dsp:txBody>
      <dsp:txXfrm>
        <a:off x="0" y="1577610"/>
        <a:ext cx="7499350" cy="910350"/>
      </dsp:txXfrm>
    </dsp:sp>
    <dsp:sp modelId="{3302B613-4601-3E4C-B804-008DC63312D2}">
      <dsp:nvSpPr>
        <dsp:cNvPr id="0" name=""/>
        <dsp:cNvSpPr/>
      </dsp:nvSpPr>
      <dsp:spPr>
        <a:xfrm>
          <a:off x="374967" y="1326690"/>
          <a:ext cx="5249545" cy="501840"/>
        </a:xfrm>
        <a:prstGeom prst="roundRect">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98420" tIns="0" rIns="198420" bIns="0" numCol="1" spcCol="1270" anchor="ctr" anchorCtr="0">
          <a:noAutofit/>
        </a:bodyPr>
        <a:lstStyle/>
        <a:p>
          <a:pPr lvl="0" algn="l" defTabSz="800100" rtl="0">
            <a:lnSpc>
              <a:spcPct val="90000"/>
            </a:lnSpc>
            <a:spcBef>
              <a:spcPct val="0"/>
            </a:spcBef>
            <a:spcAft>
              <a:spcPct val="35000"/>
            </a:spcAft>
          </a:pPr>
          <a:r>
            <a:rPr lang="en-US" sz="1800" b="0" i="0" kern="1200" dirty="0" smtClean="0">
              <a:latin typeface="Graphik Extralight" charset="0"/>
              <a:ea typeface="Graphik Extralight" charset="0"/>
              <a:cs typeface="Graphik Extralight" charset="0"/>
            </a:rPr>
            <a:t>Concurrent</a:t>
          </a:r>
          <a:endParaRPr lang="en-US" sz="1800" b="0" i="0" kern="1200" dirty="0">
            <a:latin typeface="Graphik Extralight" charset="0"/>
            <a:ea typeface="Graphik Extralight" charset="0"/>
            <a:cs typeface="Graphik Extralight" charset="0"/>
          </a:endParaRPr>
        </a:p>
      </dsp:txBody>
      <dsp:txXfrm>
        <a:off x="399465" y="1351188"/>
        <a:ext cx="5200549" cy="452844"/>
      </dsp:txXfrm>
    </dsp:sp>
    <dsp:sp modelId="{A141619F-A887-634E-92F6-2C67F9B43DF9}">
      <dsp:nvSpPr>
        <dsp:cNvPr id="0" name=""/>
        <dsp:cNvSpPr/>
      </dsp:nvSpPr>
      <dsp:spPr>
        <a:xfrm>
          <a:off x="0" y="2830680"/>
          <a:ext cx="7499350" cy="6961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2033" tIns="354076" rIns="582033" bIns="120904" numCol="1" spcCol="1270" anchor="t" anchorCtr="0">
          <a:noAutofit/>
        </a:bodyPr>
        <a:lstStyle/>
        <a:p>
          <a:pPr marL="171450" lvl="1" indent="-171450" algn="l" defTabSz="755650" rtl="0">
            <a:lnSpc>
              <a:spcPct val="90000"/>
            </a:lnSpc>
            <a:spcBef>
              <a:spcPct val="0"/>
            </a:spcBef>
            <a:spcAft>
              <a:spcPct val="15000"/>
            </a:spcAft>
            <a:buChar char="••"/>
          </a:pPr>
          <a:r>
            <a:rPr lang="en-US" sz="1700" b="0" i="0" kern="1200" dirty="0" smtClean="0">
              <a:latin typeface="Graphik Extralight" charset="0"/>
              <a:ea typeface="Graphik Extralight" charset="0"/>
              <a:cs typeface="Graphik Extralight" charset="0"/>
            </a:rPr>
            <a:t>Multiple operations processed simultaneously.</a:t>
          </a:r>
          <a:endParaRPr lang="en-US" sz="1700" b="0" i="0" kern="1200" dirty="0">
            <a:latin typeface="Graphik Extralight" charset="0"/>
            <a:ea typeface="Graphik Extralight" charset="0"/>
            <a:cs typeface="Graphik Extralight" charset="0"/>
          </a:endParaRPr>
        </a:p>
      </dsp:txBody>
      <dsp:txXfrm>
        <a:off x="0" y="2830680"/>
        <a:ext cx="7499350" cy="696150"/>
      </dsp:txXfrm>
    </dsp:sp>
    <dsp:sp modelId="{19596490-9217-4745-8AAA-52A2ED45BCF1}">
      <dsp:nvSpPr>
        <dsp:cNvPr id="0" name=""/>
        <dsp:cNvSpPr/>
      </dsp:nvSpPr>
      <dsp:spPr>
        <a:xfrm>
          <a:off x="374967" y="2579760"/>
          <a:ext cx="5249545" cy="501840"/>
        </a:xfrm>
        <a:prstGeom prst="roundRect">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98420" tIns="0" rIns="198420" bIns="0" numCol="1" spcCol="1270" anchor="ctr" anchorCtr="0">
          <a:noAutofit/>
        </a:bodyPr>
        <a:lstStyle/>
        <a:p>
          <a:pPr lvl="0" algn="l" defTabSz="800100" rtl="0">
            <a:lnSpc>
              <a:spcPct val="90000"/>
            </a:lnSpc>
            <a:spcBef>
              <a:spcPct val="0"/>
            </a:spcBef>
            <a:spcAft>
              <a:spcPct val="35000"/>
            </a:spcAft>
          </a:pPr>
          <a:r>
            <a:rPr lang="en-US" sz="1800" b="0" i="0" kern="1200" dirty="0" smtClean="0">
              <a:latin typeface="Graphik Extralight" charset="0"/>
              <a:ea typeface="Graphik Extralight" charset="0"/>
              <a:cs typeface="Graphik Extralight" charset="0"/>
            </a:rPr>
            <a:t>Parallel</a:t>
          </a:r>
          <a:endParaRPr lang="en-US" sz="1800" b="0" i="0" kern="1200" dirty="0">
            <a:latin typeface="Graphik Extralight" charset="0"/>
            <a:ea typeface="Graphik Extralight" charset="0"/>
            <a:cs typeface="Graphik Extralight" charset="0"/>
          </a:endParaRPr>
        </a:p>
      </dsp:txBody>
      <dsp:txXfrm>
        <a:off x="399465" y="2604258"/>
        <a:ext cx="5200549" cy="4528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5CC1A-6DF5-2945-B36E-2C12388F1A28}">
      <dsp:nvSpPr>
        <dsp:cNvPr id="0" name=""/>
        <dsp:cNvSpPr/>
      </dsp:nvSpPr>
      <dsp:spPr>
        <a:xfrm>
          <a:off x="720884" y="1161"/>
          <a:ext cx="6056310" cy="55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lvl="0" algn="l" defTabSz="711200" rtl="0">
            <a:lnSpc>
              <a:spcPct val="90000"/>
            </a:lnSpc>
            <a:spcBef>
              <a:spcPct val="0"/>
            </a:spcBef>
            <a:spcAft>
              <a:spcPct val="35000"/>
            </a:spcAft>
          </a:pPr>
          <a:r>
            <a:rPr lang="en-US" sz="1600" b="0" i="0" kern="1200" dirty="0" smtClean="0">
              <a:latin typeface="Graphik Extralight" charset="0"/>
              <a:ea typeface="Graphik Extralight" charset="0"/>
              <a:cs typeface="Graphik Extralight" charset="0"/>
            </a:rPr>
            <a:t>Dynamic creation of actors</a:t>
          </a:r>
          <a:endParaRPr lang="en-US" sz="1600" b="0" i="0" kern="1200" dirty="0">
            <a:latin typeface="Graphik Extralight" charset="0"/>
            <a:ea typeface="Graphik Extralight" charset="0"/>
            <a:cs typeface="Graphik Extralight" charset="0"/>
          </a:endParaRPr>
        </a:p>
      </dsp:txBody>
      <dsp:txXfrm>
        <a:off x="720884" y="1161"/>
        <a:ext cx="6056310" cy="550573"/>
      </dsp:txXfrm>
    </dsp:sp>
    <dsp:sp modelId="{A1D773F8-B929-1048-A2A6-296344C88379}">
      <dsp:nvSpPr>
        <dsp:cNvPr id="0" name=""/>
        <dsp:cNvSpPr/>
      </dsp:nvSpPr>
      <dsp:spPr>
        <a:xfrm>
          <a:off x="720884" y="551735"/>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E5BFDACE-4609-6347-B3F6-3905043B6669}">
      <dsp:nvSpPr>
        <dsp:cNvPr id="0" name=""/>
        <dsp:cNvSpPr/>
      </dsp:nvSpPr>
      <dsp:spPr>
        <a:xfrm>
          <a:off x="1575497" y="551735"/>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8B4846AF-DC7B-5D44-A149-398CA66AAB96}">
      <dsp:nvSpPr>
        <dsp:cNvPr id="0" name=""/>
        <dsp:cNvSpPr/>
      </dsp:nvSpPr>
      <dsp:spPr>
        <a:xfrm>
          <a:off x="2430110" y="551735"/>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F083AB02-E348-1F4A-88EA-D64CC83E4F2F}">
      <dsp:nvSpPr>
        <dsp:cNvPr id="0" name=""/>
        <dsp:cNvSpPr/>
      </dsp:nvSpPr>
      <dsp:spPr>
        <a:xfrm>
          <a:off x="3284722" y="551735"/>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FC137791-A93C-F840-BF0E-872187E0AF80}">
      <dsp:nvSpPr>
        <dsp:cNvPr id="0" name=""/>
        <dsp:cNvSpPr/>
      </dsp:nvSpPr>
      <dsp:spPr>
        <a:xfrm>
          <a:off x="4139335" y="551735"/>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26A30064-CA0E-CD47-AB38-7EC6462D9BB2}">
      <dsp:nvSpPr>
        <dsp:cNvPr id="0" name=""/>
        <dsp:cNvSpPr/>
      </dsp:nvSpPr>
      <dsp:spPr>
        <a:xfrm>
          <a:off x="4993948" y="551735"/>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03EF83D7-923A-C348-8D89-6025B4A506AD}">
      <dsp:nvSpPr>
        <dsp:cNvPr id="0" name=""/>
        <dsp:cNvSpPr/>
      </dsp:nvSpPr>
      <dsp:spPr>
        <a:xfrm>
          <a:off x="5848560" y="551735"/>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F85364C9-3BFF-4D4B-9927-E7A2DAB106EA}">
      <dsp:nvSpPr>
        <dsp:cNvPr id="0" name=""/>
        <dsp:cNvSpPr/>
      </dsp:nvSpPr>
      <dsp:spPr>
        <a:xfrm>
          <a:off x="720884" y="738355"/>
          <a:ext cx="6056310" cy="55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lvl="0" algn="l" defTabSz="711200" rtl="0">
            <a:lnSpc>
              <a:spcPct val="90000"/>
            </a:lnSpc>
            <a:spcBef>
              <a:spcPct val="0"/>
            </a:spcBef>
            <a:spcAft>
              <a:spcPct val="35000"/>
            </a:spcAft>
          </a:pPr>
          <a:r>
            <a:rPr lang="en-US" sz="1600" b="0" i="0" kern="1200" dirty="0" smtClean="0">
              <a:latin typeface="Graphik Extralight" charset="0"/>
              <a:ea typeface="Graphik Extralight" charset="0"/>
              <a:cs typeface="Graphik Extralight" charset="0"/>
            </a:rPr>
            <a:t>Inclusion of actor addresses in messages</a:t>
          </a:r>
          <a:endParaRPr lang="en-US" sz="1600" b="0" i="0" kern="1200" dirty="0">
            <a:latin typeface="Graphik Extralight" charset="0"/>
            <a:ea typeface="Graphik Extralight" charset="0"/>
            <a:cs typeface="Graphik Extralight" charset="0"/>
          </a:endParaRPr>
        </a:p>
      </dsp:txBody>
      <dsp:txXfrm>
        <a:off x="720884" y="738355"/>
        <a:ext cx="6056310" cy="550573"/>
      </dsp:txXfrm>
    </dsp:sp>
    <dsp:sp modelId="{58415332-4188-C049-9A9B-F84A8B97AC3F}">
      <dsp:nvSpPr>
        <dsp:cNvPr id="0" name=""/>
        <dsp:cNvSpPr/>
      </dsp:nvSpPr>
      <dsp:spPr>
        <a:xfrm>
          <a:off x="720884" y="1288929"/>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2BD95F98-1E52-2C4C-B7A2-B268C777BD56}">
      <dsp:nvSpPr>
        <dsp:cNvPr id="0" name=""/>
        <dsp:cNvSpPr/>
      </dsp:nvSpPr>
      <dsp:spPr>
        <a:xfrm>
          <a:off x="1575497" y="1288929"/>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2343C42F-FDE5-914A-80D2-682CB2D82E43}">
      <dsp:nvSpPr>
        <dsp:cNvPr id="0" name=""/>
        <dsp:cNvSpPr/>
      </dsp:nvSpPr>
      <dsp:spPr>
        <a:xfrm>
          <a:off x="2430110" y="1288929"/>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AB1EA2D2-E409-0C4E-93BC-3BD3614BB9F0}">
      <dsp:nvSpPr>
        <dsp:cNvPr id="0" name=""/>
        <dsp:cNvSpPr/>
      </dsp:nvSpPr>
      <dsp:spPr>
        <a:xfrm>
          <a:off x="3284722" y="1288929"/>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17007C48-2C5E-4043-A2CF-9F15A620B907}">
      <dsp:nvSpPr>
        <dsp:cNvPr id="0" name=""/>
        <dsp:cNvSpPr/>
      </dsp:nvSpPr>
      <dsp:spPr>
        <a:xfrm>
          <a:off x="4139335" y="1288929"/>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C3C54EB5-B497-394D-84DE-61C67BFB1360}">
      <dsp:nvSpPr>
        <dsp:cNvPr id="0" name=""/>
        <dsp:cNvSpPr/>
      </dsp:nvSpPr>
      <dsp:spPr>
        <a:xfrm>
          <a:off x="4993948" y="1288929"/>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6F13D3DB-E94F-A44F-A202-E6CB523AE77C}">
      <dsp:nvSpPr>
        <dsp:cNvPr id="0" name=""/>
        <dsp:cNvSpPr/>
      </dsp:nvSpPr>
      <dsp:spPr>
        <a:xfrm>
          <a:off x="5848560" y="1288929"/>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515B8C2A-5F9B-CC4A-8AA3-3BCEEC0B9DB1}">
      <dsp:nvSpPr>
        <dsp:cNvPr id="0" name=""/>
        <dsp:cNvSpPr/>
      </dsp:nvSpPr>
      <dsp:spPr>
        <a:xfrm>
          <a:off x="720884" y="1475549"/>
          <a:ext cx="6056310" cy="55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lvl="0" algn="l" defTabSz="711200" rtl="0">
            <a:lnSpc>
              <a:spcPct val="90000"/>
            </a:lnSpc>
            <a:spcBef>
              <a:spcPct val="0"/>
            </a:spcBef>
            <a:spcAft>
              <a:spcPct val="35000"/>
            </a:spcAft>
          </a:pPr>
          <a:r>
            <a:rPr lang="en-US" sz="1600" b="0" i="0" kern="1200" dirty="0" smtClean="0">
              <a:latin typeface="Graphik Extralight" charset="0"/>
              <a:ea typeface="Graphik Extralight" charset="0"/>
              <a:cs typeface="Graphik Extralight" charset="0"/>
            </a:rPr>
            <a:t>Interaction only through direct asynchronous message passing </a:t>
          </a:r>
          <a:endParaRPr lang="en-US" sz="1600" b="0" i="0" kern="1200" dirty="0">
            <a:latin typeface="Graphik Extralight" charset="0"/>
            <a:ea typeface="Graphik Extralight" charset="0"/>
            <a:cs typeface="Graphik Extralight" charset="0"/>
          </a:endParaRPr>
        </a:p>
      </dsp:txBody>
      <dsp:txXfrm>
        <a:off x="720884" y="1475549"/>
        <a:ext cx="6056310" cy="550573"/>
      </dsp:txXfrm>
    </dsp:sp>
    <dsp:sp modelId="{23A70C9E-982E-A64A-AA7F-C0BBA8FBEC2E}">
      <dsp:nvSpPr>
        <dsp:cNvPr id="0" name=""/>
        <dsp:cNvSpPr/>
      </dsp:nvSpPr>
      <dsp:spPr>
        <a:xfrm>
          <a:off x="720884" y="2026123"/>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479EE1ED-49C8-574F-B2C7-F69FC4EA4DA0}">
      <dsp:nvSpPr>
        <dsp:cNvPr id="0" name=""/>
        <dsp:cNvSpPr/>
      </dsp:nvSpPr>
      <dsp:spPr>
        <a:xfrm>
          <a:off x="1575497" y="2026123"/>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80371CA3-89B0-2146-9B2C-83A894FFF86E}">
      <dsp:nvSpPr>
        <dsp:cNvPr id="0" name=""/>
        <dsp:cNvSpPr/>
      </dsp:nvSpPr>
      <dsp:spPr>
        <a:xfrm>
          <a:off x="2430110" y="2026123"/>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1401F1C6-1D3E-EF45-9798-183A4024EE6C}">
      <dsp:nvSpPr>
        <dsp:cNvPr id="0" name=""/>
        <dsp:cNvSpPr/>
      </dsp:nvSpPr>
      <dsp:spPr>
        <a:xfrm>
          <a:off x="3284722" y="2026123"/>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426194F9-4423-E948-8274-E933EC0EEEF7}">
      <dsp:nvSpPr>
        <dsp:cNvPr id="0" name=""/>
        <dsp:cNvSpPr/>
      </dsp:nvSpPr>
      <dsp:spPr>
        <a:xfrm>
          <a:off x="4139335" y="2026123"/>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9BE8AB1B-7BCB-5A4C-A7A5-2A2864469768}">
      <dsp:nvSpPr>
        <dsp:cNvPr id="0" name=""/>
        <dsp:cNvSpPr/>
      </dsp:nvSpPr>
      <dsp:spPr>
        <a:xfrm>
          <a:off x="4993948" y="2026123"/>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F55F83C2-1F00-B54A-89E7-EED9A32B1C29}">
      <dsp:nvSpPr>
        <dsp:cNvPr id="0" name=""/>
        <dsp:cNvSpPr/>
      </dsp:nvSpPr>
      <dsp:spPr>
        <a:xfrm>
          <a:off x="5848560" y="2026123"/>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8CDB7D16-80ED-D448-A0C2-4257BB01A9B4}">
      <dsp:nvSpPr>
        <dsp:cNvPr id="0" name=""/>
        <dsp:cNvSpPr/>
      </dsp:nvSpPr>
      <dsp:spPr>
        <a:xfrm>
          <a:off x="720884" y="2212744"/>
          <a:ext cx="6056310" cy="55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lvl="0" algn="l" defTabSz="711200" rtl="0">
            <a:lnSpc>
              <a:spcPct val="90000"/>
            </a:lnSpc>
            <a:spcBef>
              <a:spcPct val="0"/>
            </a:spcBef>
            <a:spcAft>
              <a:spcPct val="35000"/>
            </a:spcAft>
          </a:pPr>
          <a:r>
            <a:rPr lang="en-US" sz="1600" b="0" i="0" kern="1200" dirty="0" smtClean="0">
              <a:latin typeface="Graphik Extralight" charset="0"/>
              <a:ea typeface="Graphik Extralight" charset="0"/>
              <a:cs typeface="Graphik Extralight" charset="0"/>
              <a:sym typeface="Wingdings" charset="2"/>
            </a:rPr>
            <a:t></a:t>
          </a:r>
          <a:r>
            <a:rPr lang="en-US" sz="1600" b="0" i="0" kern="1200" dirty="0" smtClean="0">
              <a:latin typeface="Graphik Extralight" charset="0"/>
              <a:ea typeface="Graphik Extralight" charset="0"/>
              <a:cs typeface="Graphik Extralight" charset="0"/>
            </a:rPr>
            <a:t> No restriction on message arrival order.</a:t>
          </a:r>
          <a:endParaRPr lang="en-US" sz="1600" b="0" i="0" kern="1200" dirty="0">
            <a:latin typeface="Graphik Extralight" charset="0"/>
            <a:ea typeface="Graphik Extralight" charset="0"/>
            <a:cs typeface="Graphik Extralight" charset="0"/>
          </a:endParaRPr>
        </a:p>
      </dsp:txBody>
      <dsp:txXfrm>
        <a:off x="720884" y="2212744"/>
        <a:ext cx="6056310" cy="550573"/>
      </dsp:txXfrm>
    </dsp:sp>
    <dsp:sp modelId="{EE6B98CC-71CA-9442-AD3B-5A351309412B}">
      <dsp:nvSpPr>
        <dsp:cNvPr id="0" name=""/>
        <dsp:cNvSpPr/>
      </dsp:nvSpPr>
      <dsp:spPr>
        <a:xfrm>
          <a:off x="720884" y="2763317"/>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415436CA-3379-5B4D-AE0B-C6ADE5E3BB63}">
      <dsp:nvSpPr>
        <dsp:cNvPr id="0" name=""/>
        <dsp:cNvSpPr/>
      </dsp:nvSpPr>
      <dsp:spPr>
        <a:xfrm>
          <a:off x="1575497" y="2763317"/>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5E44EF14-8B78-524A-8160-3D1E2CD912EC}">
      <dsp:nvSpPr>
        <dsp:cNvPr id="0" name=""/>
        <dsp:cNvSpPr/>
      </dsp:nvSpPr>
      <dsp:spPr>
        <a:xfrm>
          <a:off x="2430110" y="2763317"/>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144F95A8-9C3C-5646-A40F-E12E10E4485D}">
      <dsp:nvSpPr>
        <dsp:cNvPr id="0" name=""/>
        <dsp:cNvSpPr/>
      </dsp:nvSpPr>
      <dsp:spPr>
        <a:xfrm>
          <a:off x="3284722" y="2763317"/>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CB279048-B18E-8E41-9EDC-C8F0FA23A357}">
      <dsp:nvSpPr>
        <dsp:cNvPr id="0" name=""/>
        <dsp:cNvSpPr/>
      </dsp:nvSpPr>
      <dsp:spPr>
        <a:xfrm>
          <a:off x="4139335" y="2763317"/>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542F7D01-7A1D-8D49-ABEC-D3652F3BF7DB}">
      <dsp:nvSpPr>
        <dsp:cNvPr id="0" name=""/>
        <dsp:cNvSpPr/>
      </dsp:nvSpPr>
      <dsp:spPr>
        <a:xfrm>
          <a:off x="4993948" y="2763317"/>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54470F0A-0A17-C843-8AC0-C83D3A6EBA04}">
      <dsp:nvSpPr>
        <dsp:cNvPr id="0" name=""/>
        <dsp:cNvSpPr/>
      </dsp:nvSpPr>
      <dsp:spPr>
        <a:xfrm>
          <a:off x="5848560" y="2763317"/>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EC6886-619C-0D48-A42B-32AADB26F0DF}" type="datetimeFigureOut">
              <a:rPr lang="en-US" smtClean="0"/>
              <a:t>11/7/15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DCD372-0D4D-1444-A1A2-91DF1BDB65E8}" type="slidenum">
              <a:rPr lang="en-US" smtClean="0"/>
              <a:t>‹#›</a:t>
            </a:fld>
            <a:endParaRPr lang="en-US"/>
          </a:p>
        </p:txBody>
      </p:sp>
    </p:spTree>
    <p:extLst>
      <p:ext uri="{BB962C8B-B14F-4D97-AF65-F5344CB8AC3E}">
        <p14:creationId xmlns:p14="http://schemas.microsoft.com/office/powerpoint/2010/main" val="266737511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Hi</a:t>
            </a:r>
            <a:r>
              <a:rPr lang="en-US" baseline="0" dirty="0" smtClean="0"/>
              <a:t> I’m Rachel Reese! I’m going to speak today on Reactive services. And by that I mean services that adhere to the guidelines laid down in the reactive manifesto.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1</a:t>
            </a:fld>
            <a:endParaRPr lang="en-US"/>
          </a:p>
        </p:txBody>
      </p:sp>
    </p:spTree>
    <p:extLst>
      <p:ext uri="{BB962C8B-B14F-4D97-AF65-F5344CB8AC3E}">
        <p14:creationId xmlns:p14="http://schemas.microsoft.com/office/powerpoint/2010/main" val="2967830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11</a:t>
            </a:fld>
            <a:endParaRPr lang="en-US"/>
          </a:p>
        </p:txBody>
      </p:sp>
    </p:spTree>
    <p:extLst>
      <p:ext uri="{BB962C8B-B14F-4D97-AF65-F5344CB8AC3E}">
        <p14:creationId xmlns:p14="http://schemas.microsoft.com/office/powerpoint/2010/main" val="972008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before </a:t>
            </a:r>
            <a:r>
              <a:rPr lang="en-US" dirty="0" smtClean="0"/>
              <a:t>we move on to message-drive</a:t>
            </a:r>
            <a:r>
              <a:rPr lang="en-US" baseline="0" dirty="0" smtClean="0"/>
              <a:t>n properly, let’s talk about </a:t>
            </a:r>
            <a:r>
              <a:rPr lang="en-US" baseline="0" dirty="0" err="1" smtClean="0"/>
              <a:t>async</a:t>
            </a:r>
            <a:r>
              <a:rPr lang="en-US" baseline="0" dirty="0" smtClean="0"/>
              <a:t> workflows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12</a:t>
            </a:fld>
            <a:endParaRPr lang="en-US"/>
          </a:p>
        </p:txBody>
      </p:sp>
    </p:spTree>
    <p:extLst>
      <p:ext uri="{BB962C8B-B14F-4D97-AF65-F5344CB8AC3E}">
        <p14:creationId xmlns:p14="http://schemas.microsoft.com/office/powerpoint/2010/main" val="27126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smtClean="0">
                <a:solidFill>
                  <a:srgbClr val="0000FF"/>
                </a:solidFill>
                <a:effectLst/>
                <a:latin typeface="+mn-lt"/>
                <a:ea typeface="+mn-ea"/>
                <a:cs typeface="+mn-cs"/>
              </a:rPr>
              <a:t>computation expression </a:t>
            </a:r>
            <a:r>
              <a:rPr lang="en-US" sz="1200" u="sng" kern="1200" dirty="0" smtClean="0">
                <a:solidFill>
                  <a:srgbClr val="0000FF"/>
                </a:solidFill>
                <a:effectLst/>
                <a:latin typeface="+mn-lt"/>
                <a:ea typeface="+mn-ea"/>
                <a:cs typeface="+mn-cs"/>
              </a:rPr>
              <a:t>is a mechanism that enables implementation and</a:t>
            </a:r>
            <a:r>
              <a:rPr lang="en-US" sz="1200" u="sng" kern="1200" baseline="0" dirty="0" smtClean="0">
                <a:solidFill>
                  <a:srgbClr val="0000FF"/>
                </a:solidFill>
                <a:effectLst/>
                <a:latin typeface="+mn-lt"/>
                <a:ea typeface="+mn-ea"/>
                <a:cs typeface="+mn-cs"/>
              </a:rPr>
              <a:t> </a:t>
            </a:r>
            <a:r>
              <a:rPr lang="en-US" sz="1200" u="sng" kern="1200" dirty="0" smtClean="0">
                <a:solidFill>
                  <a:srgbClr val="0000FF"/>
                </a:solidFill>
                <a:effectLst/>
                <a:latin typeface="+mn-lt"/>
                <a:ea typeface="+mn-ea"/>
                <a:cs typeface="+mn-cs"/>
              </a:rPr>
              <a:t>execution</a:t>
            </a:r>
            <a:r>
              <a:rPr lang="en-US" sz="1200" u="sng" kern="1200" baseline="0" dirty="0" smtClean="0">
                <a:solidFill>
                  <a:srgbClr val="0000FF"/>
                </a:solidFill>
                <a:effectLst/>
                <a:latin typeface="+mn-lt"/>
                <a:ea typeface="+mn-ea"/>
                <a:cs typeface="+mn-cs"/>
              </a:rPr>
              <a:t> of</a:t>
            </a:r>
            <a:r>
              <a:rPr lang="en-US" sz="1200" u="sng" kern="1200" dirty="0" smtClean="0">
                <a:solidFill>
                  <a:srgbClr val="0000FF"/>
                </a:solidFill>
                <a:effectLst/>
                <a:latin typeface="+mn-lt"/>
                <a:ea typeface="+mn-ea"/>
                <a:cs typeface="+mn-cs"/>
              </a:rPr>
              <a:t> a controlled series of expressions</a:t>
            </a:r>
            <a:r>
              <a:rPr lang="en-US" sz="1200" u="sng" kern="1200" baseline="0" dirty="0" smtClean="0">
                <a:solidFill>
                  <a:srgbClr val="0000FF"/>
                </a:solidFill>
                <a:effectLst/>
                <a:latin typeface="+mn-lt"/>
                <a:ea typeface="+mn-ea"/>
                <a:cs typeface="+mn-cs"/>
              </a:rPr>
              <a:t> </a:t>
            </a:r>
            <a:r>
              <a:rPr lang="en-US" sz="1200" u="sng" kern="1200" dirty="0" smtClean="0">
                <a:solidFill>
                  <a:srgbClr val="0000FF"/>
                </a:solidFill>
                <a:effectLst/>
                <a:latin typeface="+mn-lt"/>
                <a:ea typeface="+mn-ea"/>
                <a:cs typeface="+mn-cs"/>
              </a:rPr>
              <a:t>as an evaluation of steps.</a:t>
            </a:r>
            <a:endParaRPr lang="en-US" sz="1200" u="sng" kern="1200" baseline="0" dirty="0" smtClean="0">
              <a:solidFill>
                <a:srgbClr val="0000FF"/>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u="none" kern="1200" baseline="0" dirty="0" smtClean="0">
              <a:solidFill>
                <a:srgbClr val="0000FF"/>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u="none" kern="1200" baseline="0" dirty="0" smtClean="0">
                <a:solidFill>
                  <a:srgbClr val="0000FF"/>
                </a:solidFill>
                <a:effectLst/>
                <a:latin typeface="+mn-lt"/>
                <a:ea typeface="+mn-ea"/>
                <a:cs typeface="+mn-cs"/>
              </a:rPr>
              <a:t>If you don’t know anything about functional programming, tune out now. ;) This doesn’t affect in any way how easy these concepts are to implement.  </a:t>
            </a:r>
            <a:endParaRPr lang="en-US" sz="1200" b="1" u="sng" kern="1200" baseline="0" dirty="0" smtClean="0">
              <a:solidFill>
                <a:srgbClr val="0000FF"/>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As long as we define the bind and return operations for the monad, the monadic laws will hold, and you won’t have to resort to explicit use of </a:t>
            </a:r>
            <a:r>
              <a:rPr lang="en-US" baseline="0" dirty="0" err="1" smtClean="0"/>
              <a:t>combinators</a:t>
            </a:r>
            <a:r>
              <a:rPr lang="en-US" baseline="0" dirty="0" smtClean="0"/>
              <a:t>. </a:t>
            </a:r>
          </a:p>
          <a:p>
            <a:endParaRPr lang="en-US" dirty="0" smtClean="0"/>
          </a:p>
          <a:p>
            <a:r>
              <a:rPr lang="en-US" dirty="0" smtClean="0"/>
              <a:t>Lots of people think</a:t>
            </a:r>
            <a:r>
              <a:rPr lang="en-US" baseline="0" dirty="0" smtClean="0"/>
              <a:t> computation expressions are ONLY monads. </a:t>
            </a:r>
          </a:p>
          <a:p>
            <a:endParaRPr lang="en-US" dirty="0" smtClean="0"/>
          </a:p>
          <a:p>
            <a:r>
              <a:rPr lang="en-US" dirty="0" smtClean="0"/>
              <a:t>Yes,</a:t>
            </a:r>
            <a:r>
              <a:rPr lang="en-US" baseline="0" dirty="0" smtClean="0"/>
              <a:t> these are just monads, but they are monads with additional required structure.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DDCD372-0D4D-1444-A1A2-91DF1BDB65E8}" type="slidenum">
              <a:rPr lang="en-US" smtClean="0"/>
              <a:t>14</a:t>
            </a:fld>
            <a:endParaRPr lang="en-US"/>
          </a:p>
        </p:txBody>
      </p:sp>
    </p:spTree>
    <p:extLst>
      <p:ext uri="{BB962C8B-B14F-4D97-AF65-F5344CB8AC3E}">
        <p14:creationId xmlns:p14="http://schemas.microsoft.com/office/powerpoint/2010/main" val="1205481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 starts computation immediately. </a:t>
            </a:r>
          </a:p>
          <a:p>
            <a:endParaRPr lang="en-US" baseline="0" dirty="0" smtClean="0"/>
          </a:p>
          <a:p>
            <a:r>
              <a:rPr lang="en-US" baseline="0" dirty="0" smtClean="0"/>
              <a:t>let creates </a:t>
            </a:r>
            <a:r>
              <a:rPr lang="en-US" baseline="0" dirty="0" err="1" smtClean="0"/>
              <a:t>async</a:t>
            </a:r>
            <a:r>
              <a:rPr lang="en-US" baseline="0" dirty="0" smtClean="0"/>
              <a:t> object for use later.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16</a:t>
            </a:fld>
            <a:endParaRPr lang="en-US"/>
          </a:p>
        </p:txBody>
      </p:sp>
    </p:spTree>
    <p:extLst>
      <p:ext uri="{BB962C8B-B14F-4D97-AF65-F5344CB8AC3E}">
        <p14:creationId xmlns:p14="http://schemas.microsoft.com/office/powerpoint/2010/main" val="536347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a rec loop. </a:t>
            </a:r>
          </a:p>
          <a:p>
            <a:r>
              <a:rPr lang="en-US" dirty="0" smtClean="0"/>
              <a:t>Also</a:t>
            </a:r>
            <a:r>
              <a:rPr lang="en-US" baseline="0" dirty="0" smtClean="0"/>
              <a:t> have do! And return! syntax. </a:t>
            </a:r>
          </a:p>
          <a:p>
            <a:r>
              <a:rPr lang="en-US" baseline="0" dirty="0" err="1" smtClean="0"/>
              <a:t>Async.Sleep</a:t>
            </a:r>
            <a:endParaRPr lang="en-US" baseline="0" dirty="0" smtClean="0"/>
          </a:p>
          <a:p>
            <a:r>
              <a:rPr lang="en-US" baseline="0" dirty="0" smtClean="0"/>
              <a:t>&lt;| </a:t>
            </a:r>
          </a:p>
          <a:p>
            <a:endParaRPr lang="en-US" dirty="0" smtClean="0"/>
          </a:p>
          <a:p>
            <a:r>
              <a:rPr lang="en-US" dirty="0" smtClean="0"/>
              <a:t>10-15 </a:t>
            </a:r>
            <a:r>
              <a:rPr lang="en-US" dirty="0" err="1" smtClean="0"/>
              <a:t>mins</a:t>
            </a:r>
            <a:r>
              <a:rPr lang="en-US" dirty="0" smtClean="0"/>
              <a:t>.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17</a:t>
            </a:fld>
            <a:endParaRPr lang="en-US"/>
          </a:p>
        </p:txBody>
      </p:sp>
    </p:spTree>
    <p:extLst>
      <p:ext uri="{BB962C8B-B14F-4D97-AF65-F5344CB8AC3E}">
        <p14:creationId xmlns:p14="http://schemas.microsoft.com/office/powerpoint/2010/main" val="3819667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18</a:t>
            </a:fld>
            <a:endParaRPr lang="en-US"/>
          </a:p>
        </p:txBody>
      </p:sp>
    </p:spTree>
    <p:extLst>
      <p:ext uri="{BB962C8B-B14F-4D97-AF65-F5344CB8AC3E}">
        <p14:creationId xmlns:p14="http://schemas.microsoft.com/office/powerpoint/2010/main" val="4003089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Message-driven</a:t>
            </a:r>
            <a:r>
              <a:rPr lang="en-US" baseline="0" dirty="0" smtClean="0"/>
              <a:t> is done using actor model.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19</a:t>
            </a:fld>
            <a:endParaRPr lang="en-US"/>
          </a:p>
        </p:txBody>
      </p:sp>
    </p:spTree>
    <p:extLst>
      <p:ext uri="{BB962C8B-B14F-4D97-AF65-F5344CB8AC3E}">
        <p14:creationId xmlns:p14="http://schemas.microsoft.com/office/powerpoint/2010/main" val="1288686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One actor is no actor. They come in systems. Carl Hewitt.</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20</a:t>
            </a:fld>
            <a:endParaRPr lang="en-US"/>
          </a:p>
        </p:txBody>
      </p:sp>
    </p:spTree>
    <p:extLst>
      <p:ext uri="{BB962C8B-B14F-4D97-AF65-F5344CB8AC3E}">
        <p14:creationId xmlns:p14="http://schemas.microsoft.com/office/powerpoint/2010/main" val="1770619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baseline="0" dirty="0" smtClean="0"/>
              <a:t>use </a:t>
            </a:r>
            <a:r>
              <a:rPr lang="en-US" baseline="0" dirty="0" err="1" smtClean="0"/>
              <a:t>async</a:t>
            </a:r>
            <a:r>
              <a:rPr lang="en-US" baseline="0" dirty="0" smtClean="0"/>
              <a:t> workflows. </a:t>
            </a:r>
          </a:p>
          <a:p>
            <a:pPr marL="171450" indent="-171450">
              <a:buFontTx/>
              <a:buChar char="•"/>
            </a:pPr>
            <a:r>
              <a:rPr lang="en-US" dirty="0" smtClean="0"/>
              <a:t>The important</a:t>
            </a:r>
            <a:r>
              <a:rPr lang="en-US" baseline="0" dirty="0" smtClean="0"/>
              <a:t> thing here is that there IS a path from any actor to any other. </a:t>
            </a:r>
          </a:p>
          <a:p>
            <a:pPr marL="171450" indent="-171450">
              <a:buFontTx/>
              <a:buChar char="•"/>
            </a:pPr>
            <a:endParaRPr lang="en-US" dirty="0" smtClean="0"/>
          </a:p>
          <a:p>
            <a:pPr marL="171450" indent="-171450">
              <a:buFontTx/>
              <a:buChar char="•"/>
            </a:pPr>
            <a:r>
              <a:rPr lang="en-US" dirty="0" smtClean="0"/>
              <a:t>One of my</a:t>
            </a:r>
            <a:r>
              <a:rPr lang="en-US" baseline="0" dirty="0" smtClean="0"/>
              <a:t> </a:t>
            </a:r>
            <a:r>
              <a:rPr lang="en-US" baseline="0" dirty="0" err="1" smtClean="0"/>
              <a:t>fave</a:t>
            </a:r>
            <a:r>
              <a:rPr lang="en-US" baseline="0" dirty="0" smtClean="0"/>
              <a:t> recent uses (not super relevant to this talk) – I built a stock charting </a:t>
            </a:r>
            <a:r>
              <a:rPr lang="en-US" baseline="0" dirty="0" err="1" smtClean="0"/>
              <a:t>iOS</a:t>
            </a:r>
            <a:r>
              <a:rPr lang="en-US" baseline="0" dirty="0" smtClean="0"/>
              <a:t> app using F# &amp; </a:t>
            </a:r>
            <a:r>
              <a:rPr lang="en-US" baseline="0" dirty="0" err="1" smtClean="0"/>
              <a:t>Xamarin</a:t>
            </a:r>
            <a:r>
              <a:rPr lang="en-US" baseline="0" dirty="0" smtClean="0"/>
              <a:t> which uses agents to keep the UI &amp; chart responsive. </a:t>
            </a:r>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3DDCD372-0D4D-1444-A1A2-91DF1BDB65E8}" type="slidenum">
              <a:rPr lang="en-US" smtClean="0"/>
              <a:t>21</a:t>
            </a:fld>
            <a:endParaRPr lang="en-US"/>
          </a:p>
        </p:txBody>
      </p:sp>
    </p:spTree>
    <p:extLst>
      <p:ext uri="{BB962C8B-B14F-4D97-AF65-F5344CB8AC3E}">
        <p14:creationId xmlns:p14="http://schemas.microsoft.com/office/powerpoint/2010/main" val="3564531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Can</a:t>
            </a:r>
            <a:r>
              <a:rPr lang="en-US" baseline="0" dirty="0" smtClean="0"/>
              <a:t> create thousands. Not threads!!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23</a:t>
            </a:fld>
            <a:endParaRPr lang="en-US"/>
          </a:p>
        </p:txBody>
      </p:sp>
    </p:spTree>
    <p:extLst>
      <p:ext uri="{BB962C8B-B14F-4D97-AF65-F5344CB8AC3E}">
        <p14:creationId xmlns:p14="http://schemas.microsoft.com/office/powerpoint/2010/main" val="2464639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Exclusively</a:t>
            </a:r>
            <a:r>
              <a:rPr lang="en-US" baseline="0" dirty="0" smtClean="0"/>
              <a:t> F# </a:t>
            </a:r>
            <a:endParaRPr lang="en-US" dirty="0"/>
          </a:p>
        </p:txBody>
      </p:sp>
      <p:sp>
        <p:nvSpPr>
          <p:cNvPr id="4" name="Slide Number Placeholder 3"/>
          <p:cNvSpPr>
            <a:spLocks noGrp="1"/>
          </p:cNvSpPr>
          <p:nvPr>
            <p:ph type="sldNum" sz="quarter" idx="10"/>
          </p:nvPr>
        </p:nvSpPr>
        <p:spPr/>
        <p:txBody>
          <a:bodyPr/>
          <a:lstStyle/>
          <a:p>
            <a:fld id="{679F38ED-66BD-6F44-8294-18267675852E}" type="slidenum">
              <a:rPr lang="en-US" smtClean="0"/>
              <a:t>2</a:t>
            </a:fld>
            <a:endParaRPr lang="en-US" dirty="0"/>
          </a:p>
        </p:txBody>
      </p:sp>
    </p:spTree>
    <p:extLst>
      <p:ext uri="{BB962C8B-B14F-4D97-AF65-F5344CB8AC3E}">
        <p14:creationId xmlns:p14="http://schemas.microsoft.com/office/powerpoint/2010/main" val="1942619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app repeats</a:t>
            </a:r>
            <a:r>
              <a:rPr lang="en-US" baseline="0" dirty="0" smtClean="0"/>
              <a:t> text put into it. </a:t>
            </a:r>
          </a:p>
          <a:p>
            <a:r>
              <a:rPr lang="en-US" baseline="0" dirty="0" smtClean="0"/>
              <a:t>Tremendously real world.</a:t>
            </a:r>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24</a:t>
            </a:fld>
            <a:endParaRPr lang="en-US"/>
          </a:p>
        </p:txBody>
      </p:sp>
    </p:spTree>
    <p:extLst>
      <p:ext uri="{BB962C8B-B14F-4D97-AF65-F5344CB8AC3E}">
        <p14:creationId xmlns:p14="http://schemas.microsoft.com/office/powerpoint/2010/main" val="1547399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app spins</a:t>
            </a:r>
            <a:r>
              <a:rPr lang="en-US" baseline="0" dirty="0" smtClean="0"/>
              <a:t> up a few jobs. You can cancel them.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25</a:t>
            </a:fld>
            <a:endParaRPr lang="en-US"/>
          </a:p>
        </p:txBody>
      </p:sp>
    </p:spTree>
    <p:extLst>
      <p:ext uri="{BB962C8B-B14F-4D97-AF65-F5344CB8AC3E}">
        <p14:creationId xmlns:p14="http://schemas.microsoft.com/office/powerpoint/2010/main" val="6725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many cases,</a:t>
            </a:r>
            <a:r>
              <a:rPr lang="en-US" baseline="0" dirty="0" smtClean="0"/>
              <a:t> just using F# mailbox processors is totally appropriate. </a:t>
            </a:r>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26</a:t>
            </a:fld>
            <a:endParaRPr lang="en-US"/>
          </a:p>
        </p:txBody>
      </p:sp>
    </p:spTree>
    <p:extLst>
      <p:ext uri="{BB962C8B-B14F-4D97-AF65-F5344CB8AC3E}">
        <p14:creationId xmlns:p14="http://schemas.microsoft.com/office/powerpoint/2010/main" val="117265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usage</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27</a:t>
            </a:fld>
            <a:endParaRPr lang="en-US"/>
          </a:p>
        </p:txBody>
      </p:sp>
    </p:spTree>
    <p:extLst>
      <p:ext uri="{BB962C8B-B14F-4D97-AF65-F5344CB8AC3E}">
        <p14:creationId xmlns:p14="http://schemas.microsoft.com/office/powerpoint/2010/main" val="534047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Actor</a:t>
            </a:r>
            <a:r>
              <a:rPr lang="en-US" baseline="0" dirty="0" smtClean="0"/>
              <a:t> internals are the same here as non-</a:t>
            </a:r>
            <a:r>
              <a:rPr lang="en-US" baseline="0" dirty="0" err="1" smtClean="0"/>
              <a:t>remoting</a:t>
            </a:r>
            <a:r>
              <a:rPr lang="en-US" baseline="0" dirty="0" smtClean="0"/>
              <a:t>. </a:t>
            </a:r>
            <a:endParaRPr lang="en-US" dirty="0" smtClean="0"/>
          </a:p>
          <a:p>
            <a:endParaRPr lang="en-US" dirty="0" smtClean="0"/>
          </a:p>
          <a:p>
            <a:r>
              <a:rPr lang="en-US" dirty="0" smtClean="0"/>
              <a:t>30-35 </a:t>
            </a:r>
            <a:r>
              <a:rPr lang="en-US" dirty="0" err="1" smtClean="0"/>
              <a:t>mins</a:t>
            </a:r>
            <a:r>
              <a:rPr lang="en-US" dirty="0" smtClean="0"/>
              <a:t>.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29</a:t>
            </a:fld>
            <a:endParaRPr lang="en-US"/>
          </a:p>
        </p:txBody>
      </p:sp>
    </p:spTree>
    <p:extLst>
      <p:ext uri="{BB962C8B-B14F-4D97-AF65-F5344CB8AC3E}">
        <p14:creationId xmlns:p14="http://schemas.microsoft.com/office/powerpoint/2010/main" val="534047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31</a:t>
            </a:fld>
            <a:endParaRPr lang="en-US"/>
          </a:p>
        </p:txBody>
      </p:sp>
    </p:spTree>
    <p:extLst>
      <p:ext uri="{BB962C8B-B14F-4D97-AF65-F5344CB8AC3E}">
        <p14:creationId xmlns:p14="http://schemas.microsoft.com/office/powerpoint/2010/main" val="2032914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32</a:t>
            </a:fld>
            <a:endParaRPr lang="en-US"/>
          </a:p>
        </p:txBody>
      </p:sp>
    </p:spTree>
    <p:extLst>
      <p:ext uri="{BB962C8B-B14F-4D97-AF65-F5344CB8AC3E}">
        <p14:creationId xmlns:p14="http://schemas.microsoft.com/office/powerpoint/2010/main" val="11758093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Best</a:t>
            </a:r>
            <a:r>
              <a:rPr lang="en-US" baseline="0" dirty="0" smtClean="0"/>
              <a:t> f</a:t>
            </a:r>
            <a:r>
              <a:rPr lang="en-US" dirty="0" smtClean="0"/>
              <a:t>or </a:t>
            </a:r>
            <a:r>
              <a:rPr lang="en-US" dirty="0" err="1" smtClean="0"/>
              <a:t>async</a:t>
            </a:r>
            <a:r>
              <a:rPr lang="en-US" dirty="0" smtClean="0"/>
              <a:t> workflows.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33</a:t>
            </a:fld>
            <a:endParaRPr lang="en-US"/>
          </a:p>
        </p:txBody>
      </p:sp>
    </p:spTree>
    <p:extLst>
      <p:ext uri="{BB962C8B-B14F-4D97-AF65-F5344CB8AC3E}">
        <p14:creationId xmlns:p14="http://schemas.microsoft.com/office/powerpoint/2010/main" val="4353432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Continuous scan of the error inbox looking for errors of a certain type. </a:t>
            </a:r>
          </a:p>
          <a:p>
            <a:endParaRPr lang="en-US" dirty="0" smtClean="0"/>
          </a:p>
          <a:p>
            <a:r>
              <a:rPr lang="en-US" dirty="0" smtClean="0"/>
              <a:t>40-45 </a:t>
            </a:r>
            <a:r>
              <a:rPr lang="en-US" dirty="0" err="1" smtClean="0"/>
              <a:t>mins</a:t>
            </a:r>
            <a:r>
              <a:rPr lang="en-US"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37</a:t>
            </a:fld>
            <a:endParaRPr lang="en-US"/>
          </a:p>
        </p:txBody>
      </p:sp>
    </p:spTree>
    <p:extLst>
      <p:ext uri="{BB962C8B-B14F-4D97-AF65-F5344CB8AC3E}">
        <p14:creationId xmlns:p14="http://schemas.microsoft.com/office/powerpoint/2010/main" val="3448158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38</a:t>
            </a:fld>
            <a:endParaRPr lang="en-US"/>
          </a:p>
        </p:txBody>
      </p:sp>
    </p:spTree>
    <p:extLst>
      <p:ext uri="{BB962C8B-B14F-4D97-AF65-F5344CB8AC3E}">
        <p14:creationId xmlns:p14="http://schemas.microsoft.com/office/powerpoint/2010/main" val="645424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F38ED-66BD-6F44-8294-18267675852E}" type="slidenum">
              <a:rPr lang="en-US" smtClean="0"/>
              <a:t>3</a:t>
            </a:fld>
            <a:endParaRPr lang="en-US" dirty="0"/>
          </a:p>
        </p:txBody>
      </p:sp>
    </p:spTree>
    <p:extLst>
      <p:ext uri="{BB962C8B-B14F-4D97-AF65-F5344CB8AC3E}">
        <p14:creationId xmlns:p14="http://schemas.microsoft.com/office/powerpoint/2010/main" val="9596630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39</a:t>
            </a:fld>
            <a:endParaRPr lang="en-US"/>
          </a:p>
        </p:txBody>
      </p:sp>
    </p:spTree>
    <p:extLst>
      <p:ext uri="{BB962C8B-B14F-4D97-AF65-F5344CB8AC3E}">
        <p14:creationId xmlns:p14="http://schemas.microsoft.com/office/powerpoint/2010/main" val="2032914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&lt;string*string&gt; is type annotation. </a:t>
            </a:r>
          </a:p>
          <a:p>
            <a:endParaRPr lang="en-US" dirty="0" smtClean="0"/>
          </a:p>
          <a:p>
            <a:r>
              <a:rPr lang="en-US" dirty="0" smtClean="0"/>
              <a:t>Also comment on let rec </a:t>
            </a:r>
            <a:r>
              <a:rPr lang="en-US" dirty="0" err="1" smtClean="0"/>
              <a:t>vs</a:t>
            </a:r>
            <a:r>
              <a:rPr lang="en-US" dirty="0" smtClean="0"/>
              <a:t> while</a:t>
            </a:r>
            <a:r>
              <a:rPr lang="en-US" baseline="0" dirty="0" smtClean="0"/>
              <a:t> true difference. </a:t>
            </a:r>
          </a:p>
          <a:p>
            <a:endParaRPr lang="en-US" baseline="0" dirty="0" smtClean="0"/>
          </a:p>
          <a:p>
            <a:r>
              <a:rPr lang="en-US" baseline="0" dirty="0" smtClean="0"/>
              <a:t>Using same simple example. </a:t>
            </a:r>
            <a:endParaRPr lang="en-US" dirty="0" smtClean="0"/>
          </a:p>
          <a:p>
            <a:endParaRPr lang="en-US" dirty="0" smtClean="0"/>
          </a:p>
          <a:p>
            <a:r>
              <a:rPr lang="en-US" dirty="0" smtClean="0"/>
              <a:t>45-50</a:t>
            </a:r>
            <a:r>
              <a:rPr lang="en-US" baseline="0" dirty="0" smtClean="0"/>
              <a:t> </a:t>
            </a:r>
            <a:r>
              <a:rPr lang="en-US" baseline="0" dirty="0" err="1" smtClean="0"/>
              <a:t>mins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40</a:t>
            </a:fld>
            <a:endParaRPr lang="en-US"/>
          </a:p>
        </p:txBody>
      </p:sp>
    </p:spTree>
    <p:extLst>
      <p:ext uri="{BB962C8B-B14F-4D97-AF65-F5344CB8AC3E}">
        <p14:creationId xmlns:p14="http://schemas.microsoft.com/office/powerpoint/2010/main" val="3201161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42</a:t>
            </a:fld>
            <a:endParaRPr lang="en-US"/>
          </a:p>
        </p:txBody>
      </p:sp>
    </p:spTree>
    <p:extLst>
      <p:ext uri="{BB962C8B-B14F-4D97-AF65-F5344CB8AC3E}">
        <p14:creationId xmlns:p14="http://schemas.microsoft.com/office/powerpoint/2010/main" val="864354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Hi</a:t>
            </a:r>
            <a:r>
              <a:rPr lang="en-US" baseline="0" dirty="0" smtClean="0"/>
              <a:t> I’m Rachel Reese! I’m going to speak today on Reactive services. And by that I mean services that adhere to the guidelines laid down in the reactive manifesto.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43</a:t>
            </a:fld>
            <a:endParaRPr lang="en-US"/>
          </a:p>
        </p:txBody>
      </p:sp>
    </p:spTree>
    <p:extLst>
      <p:ext uri="{BB962C8B-B14F-4D97-AF65-F5344CB8AC3E}">
        <p14:creationId xmlns:p14="http://schemas.microsoft.com/office/powerpoint/2010/main" val="1264560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Have you all seen the new</a:t>
            </a:r>
            <a:r>
              <a:rPr lang="en-US" baseline="0" dirty="0" smtClean="0"/>
              <a:t>est Reactive Manifesto? Update Sept </a:t>
            </a:r>
            <a:r>
              <a:rPr lang="en-US" baseline="0" dirty="0" smtClean="0"/>
              <a:t>16, 2014! </a:t>
            </a:r>
            <a:endParaRPr lang="en-US" dirty="0" smtClean="0"/>
          </a:p>
          <a:p>
            <a:endParaRPr lang="en-US" dirty="0" smtClean="0"/>
          </a:p>
          <a:p>
            <a:r>
              <a:rPr lang="en-US" dirty="0" smtClean="0"/>
              <a:t>Today’s modern applications should be: </a:t>
            </a:r>
          </a:p>
          <a:p>
            <a:endParaRPr lang="en-US" dirty="0" smtClean="0"/>
          </a:p>
          <a:p>
            <a:r>
              <a:rPr lang="en-US" dirty="0" smtClean="0"/>
              <a:t>And we’ll go into what</a:t>
            </a:r>
            <a:r>
              <a:rPr lang="en-US" baseline="0" dirty="0" smtClean="0"/>
              <a:t> they mean by that..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4</a:t>
            </a:fld>
            <a:endParaRPr lang="en-US"/>
          </a:p>
        </p:txBody>
      </p:sp>
    </p:spTree>
    <p:extLst>
      <p:ext uri="{BB962C8B-B14F-4D97-AF65-F5344CB8AC3E}">
        <p14:creationId xmlns:p14="http://schemas.microsoft.com/office/powerpoint/2010/main" val="1120432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5</a:t>
            </a:fld>
            <a:endParaRPr lang="en-US"/>
          </a:p>
        </p:txBody>
      </p:sp>
    </p:spTree>
    <p:extLst>
      <p:ext uri="{BB962C8B-B14F-4D97-AF65-F5344CB8AC3E}">
        <p14:creationId xmlns:p14="http://schemas.microsoft.com/office/powerpoint/2010/main" val="2051783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Almost every program has to handle events, whether it</a:t>
            </a:r>
            <a:r>
              <a:rPr lang="en-US" sz="1200" b="0" kern="1200" baseline="0" dirty="0" smtClean="0">
                <a:solidFill>
                  <a:schemeClr val="tx1"/>
                </a:solidFill>
                <a:effectLst/>
                <a:latin typeface="+mn-lt"/>
                <a:ea typeface="+mn-ea"/>
                <a:cs typeface="+mn-cs"/>
              </a:rPr>
              <a:t>’s </a:t>
            </a:r>
            <a:r>
              <a:rPr lang="en-US" sz="1200" b="0" kern="1200" dirty="0" smtClean="0">
                <a:solidFill>
                  <a:schemeClr val="tx1"/>
                </a:solidFill>
                <a:effectLst/>
                <a:latin typeface="+mn-lt"/>
                <a:ea typeface="+mn-ea"/>
                <a:cs typeface="+mn-cs"/>
              </a:rPr>
              <a:t>clicks in the user interface or listening to sockets in a server.</a:t>
            </a:r>
            <a:r>
              <a:rPr lang="en-US" sz="1200" b="0" kern="1200" baseline="0" dirty="0" smtClean="0">
                <a:solidFill>
                  <a:schemeClr val="tx1"/>
                </a:solidFill>
                <a:effectLst/>
                <a:latin typeface="+mn-lt"/>
                <a:ea typeface="+mn-ea"/>
                <a:cs typeface="+mn-cs"/>
              </a:rPr>
              <a:t> </a:t>
            </a:r>
            <a:r>
              <a:rPr lang="en-US" sz="1200" b="0" kern="1200" baseline="0" dirty="0" smtClean="0">
                <a:solidFill>
                  <a:schemeClr val="tx1"/>
                </a:solidFill>
                <a:latin typeface="+mn-lt"/>
                <a:ea typeface="+mn-ea"/>
                <a:cs typeface="+mn-cs"/>
              </a:rPr>
              <a:t>Events are really just a r</a:t>
            </a:r>
            <a:r>
              <a:rPr lang="en-US" sz="1200" b="0" kern="1200" dirty="0" smtClean="0">
                <a:solidFill>
                  <a:schemeClr val="tx1"/>
                </a:solidFill>
                <a:latin typeface="+mn-lt"/>
                <a:ea typeface="+mn-ea"/>
                <a:cs typeface="+mn-cs"/>
              </a:rPr>
              <a:t>eaction to a change of state. </a:t>
            </a:r>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6</a:t>
            </a:fld>
            <a:endParaRPr lang="en-US"/>
          </a:p>
        </p:txBody>
      </p:sp>
    </p:spTree>
    <p:extLst>
      <p:ext uri="{BB962C8B-B14F-4D97-AF65-F5344CB8AC3E}">
        <p14:creationId xmlns:p14="http://schemas.microsoft.com/office/powerpoint/2010/main" val="168771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effectLst/>
                <a:latin typeface="+mn-lt"/>
                <a:ea typeface="+mn-ea"/>
                <a:cs typeface="+mn-cs"/>
              </a:rPr>
              <a:t>Immutable: So they don’t change from under us. Concurrency of any form is wicked difficult with mutability.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800" b="0" kern="1200" baseline="0" dirty="0" err="1" smtClean="0">
                <a:solidFill>
                  <a:schemeClr val="tx1"/>
                </a:solidFill>
                <a:effectLst/>
                <a:latin typeface="+mn-lt"/>
                <a:ea typeface="+mn-ea"/>
                <a:cs typeface="+mn-cs"/>
              </a:rPr>
              <a:t>IObservable</a:t>
            </a:r>
            <a:r>
              <a:rPr lang="en-US" sz="800" b="0" kern="1200" baseline="0" dirty="0" smtClean="0">
                <a:solidFill>
                  <a:schemeClr val="tx1"/>
                </a:solidFill>
                <a:effectLst/>
                <a:latin typeface="+mn-lt"/>
                <a:ea typeface="+mn-ea"/>
                <a:cs typeface="+mn-cs"/>
              </a:rPr>
              <a:t>: </a:t>
            </a:r>
            <a:r>
              <a:rPr lang="en-US" sz="800" b="0" kern="1200" dirty="0" smtClean="0">
                <a:solidFill>
                  <a:schemeClr val="tx1"/>
                </a:solidFill>
                <a:effectLst/>
                <a:latin typeface="+mn-lt"/>
                <a:ea typeface="+mn-ea"/>
                <a:cs typeface="+mn-cs"/>
              </a:rPr>
              <a:t>Events are values of type </a:t>
            </a:r>
            <a:r>
              <a:rPr lang="en-US" sz="800" b="0" kern="1200" dirty="0" err="1" smtClean="0">
                <a:solidFill>
                  <a:schemeClr val="tx1"/>
                </a:solidFill>
                <a:effectLst/>
                <a:latin typeface="+mn-lt"/>
                <a:ea typeface="+mn-ea"/>
                <a:cs typeface="+mn-cs"/>
              </a:rPr>
              <a:t>IEvent</a:t>
            </a:r>
            <a:r>
              <a:rPr lang="en-US" sz="800" b="0" kern="1200" dirty="0" smtClean="0">
                <a:solidFill>
                  <a:schemeClr val="tx1"/>
                </a:solidFill>
                <a:effectLst/>
                <a:latin typeface="+mn-lt"/>
                <a:ea typeface="+mn-ea"/>
                <a:cs typeface="+mn-cs"/>
              </a:rPr>
              <a:t>&lt;'T&gt;.</a:t>
            </a:r>
            <a:r>
              <a:rPr lang="en-US" sz="800" b="0" kern="1200" baseline="0" dirty="0" smtClean="0">
                <a:solidFill>
                  <a:schemeClr val="tx1"/>
                </a:solidFill>
                <a:effectLst/>
                <a:latin typeface="+mn-lt"/>
                <a:ea typeface="+mn-ea"/>
                <a:cs typeface="+mn-cs"/>
              </a:rPr>
              <a:t> They </a:t>
            </a:r>
            <a:r>
              <a:rPr lang="en-US" sz="800" b="0" kern="1200" dirty="0" smtClean="0">
                <a:solidFill>
                  <a:schemeClr val="tx1"/>
                </a:solidFill>
                <a:effectLst/>
                <a:latin typeface="+mn-lt"/>
                <a:ea typeface="+mn-ea"/>
                <a:cs typeface="+mn-cs"/>
              </a:rPr>
              <a:t>inherit from  </a:t>
            </a:r>
            <a:r>
              <a:rPr lang="en-US" sz="800" b="0" kern="1200" dirty="0" err="1" smtClean="0">
                <a:solidFill>
                  <a:schemeClr val="tx1"/>
                </a:solidFill>
                <a:effectLst/>
                <a:latin typeface="+mn-lt"/>
                <a:ea typeface="+mn-ea"/>
                <a:cs typeface="+mn-cs"/>
              </a:rPr>
              <a:t>IObservable</a:t>
            </a:r>
            <a:r>
              <a:rPr lang="en-US" sz="800" b="0" kern="1200" dirty="0" smtClean="0">
                <a:solidFill>
                  <a:schemeClr val="tx1"/>
                </a:solidFill>
                <a:effectLst/>
                <a:latin typeface="+mn-lt"/>
                <a:ea typeface="+mn-ea"/>
                <a:cs typeface="+mn-cs"/>
              </a:rPr>
              <a:t>&lt;'T&gt; </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0" kern="1200" dirty="0" smtClean="0">
                <a:solidFill>
                  <a:schemeClr val="tx1"/>
                </a:solidFill>
                <a:effectLst/>
                <a:latin typeface="+mn-lt"/>
                <a:ea typeface="+mn-ea"/>
                <a:cs typeface="+mn-cs"/>
              </a:rPr>
              <a:t>(used by other libraries such as Reactive Extensions (Rx)) </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0" kern="1200" dirty="0" smtClean="0">
                <a:solidFill>
                  <a:schemeClr val="tx1"/>
                </a:solidFill>
                <a:effectLst/>
                <a:latin typeface="+mn-lt"/>
                <a:ea typeface="+mn-ea"/>
                <a:cs typeface="+mn-cs"/>
                <a:sym typeface="Wingdings"/>
              </a:rPr>
              <a:t> because of this, they</a:t>
            </a:r>
            <a:r>
              <a:rPr lang="en-US" sz="800" b="0" kern="1200" baseline="0" dirty="0" smtClean="0">
                <a:solidFill>
                  <a:schemeClr val="tx1"/>
                </a:solidFill>
                <a:effectLst/>
                <a:latin typeface="+mn-lt"/>
                <a:ea typeface="+mn-ea"/>
                <a:cs typeface="+mn-cs"/>
                <a:sym typeface="Wingdings"/>
              </a:rPr>
              <a:t> implement </a:t>
            </a:r>
            <a:r>
              <a:rPr lang="en-US" sz="800" b="0" kern="1200" baseline="0" dirty="0" err="1" smtClean="0">
                <a:solidFill>
                  <a:schemeClr val="tx1"/>
                </a:solidFill>
                <a:effectLst/>
                <a:latin typeface="+mn-lt"/>
                <a:ea typeface="+mn-ea"/>
                <a:cs typeface="+mn-cs"/>
                <a:sym typeface="Wingdings"/>
              </a:rPr>
              <a:t>IDisposable</a:t>
            </a:r>
            <a:r>
              <a:rPr lang="en-US" sz="800" b="0" kern="1200" baseline="0" dirty="0" smtClean="0">
                <a:solidFill>
                  <a:schemeClr val="tx1"/>
                </a:solidFill>
                <a:effectLst/>
                <a:latin typeface="+mn-lt"/>
                <a:ea typeface="+mn-ea"/>
                <a:cs typeface="+mn-cs"/>
                <a:sym typeface="Wingdings"/>
              </a:rPr>
              <a:t>, helping prevent memory leaks. </a:t>
            </a:r>
            <a:endParaRPr lang="en-US" sz="800" b="0" kern="1200" dirty="0" smtClean="0">
              <a:solidFill>
                <a:schemeClr val="tx1"/>
              </a:solidFill>
              <a:effectLst/>
              <a:latin typeface="+mn-lt"/>
              <a:ea typeface="+mn-ea"/>
              <a:cs typeface="+mn-cs"/>
            </a:endParaRPr>
          </a:p>
          <a:p>
            <a:endParaRPr lang="en-US" sz="8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800" b="0" kern="1200" dirty="0" smtClean="0">
                <a:solidFill>
                  <a:schemeClr val="tx1"/>
                </a:solidFill>
                <a:effectLst/>
                <a:latin typeface="+mn-lt"/>
                <a:ea typeface="+mn-ea"/>
                <a:cs typeface="+mn-cs"/>
              </a:rPr>
              <a:t>First-class:</a:t>
            </a:r>
            <a:r>
              <a:rPr lang="en-US" sz="800" b="0" kern="1200" baseline="0" dirty="0" smtClean="0">
                <a:solidFill>
                  <a:schemeClr val="tx1"/>
                </a:solidFill>
                <a:effectLst/>
                <a:latin typeface="+mn-lt"/>
                <a:ea typeface="+mn-ea"/>
                <a:cs typeface="+mn-cs"/>
              </a:rPr>
              <a:t> Events are values. we can pass them around as inputs, parameters, outputs. We can filter &amp; transform them.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b="0" kern="1200" baseline="0" dirty="0" smtClean="0">
              <a:solidFill>
                <a:schemeClr val="tx1"/>
              </a:solidFill>
              <a:effectLst/>
              <a:latin typeface="+mn-lt"/>
              <a:ea typeface="+mn-ea"/>
              <a:cs typeface="+mn-cs"/>
            </a:endParaRPr>
          </a:p>
          <a:p>
            <a:r>
              <a:rPr lang="en-US" sz="800" b="0" kern="1200" baseline="0" dirty="0" err="1" smtClean="0">
                <a:solidFill>
                  <a:schemeClr val="tx1"/>
                </a:solidFill>
                <a:effectLst/>
                <a:latin typeface="+mn-lt"/>
                <a:ea typeface="+mn-ea"/>
                <a:cs typeface="+mn-cs"/>
              </a:rPr>
              <a:t>Composable</a:t>
            </a:r>
            <a:r>
              <a:rPr lang="en-US" sz="800" b="0" kern="1200" baseline="0" dirty="0" smtClean="0">
                <a:solidFill>
                  <a:schemeClr val="tx1"/>
                </a:solidFill>
                <a:effectLst/>
                <a:latin typeface="+mn-lt"/>
                <a:ea typeface="+mn-ea"/>
                <a:cs typeface="+mn-cs"/>
              </a:rPr>
              <a:t>: Not only can we filter &amp; transform, but we can compose all the operations in the event module.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DCD372-0D4D-1444-A1A2-91DF1BDB65E8}" type="slidenum">
              <a:rPr lang="en-US" smtClean="0"/>
              <a:t>7</a:t>
            </a:fld>
            <a:endParaRPr lang="en-US"/>
          </a:p>
        </p:txBody>
      </p:sp>
    </p:spTree>
    <p:extLst>
      <p:ext uri="{BB962C8B-B14F-4D97-AF65-F5344CB8AC3E}">
        <p14:creationId xmlns:p14="http://schemas.microsoft.com/office/powerpoint/2010/main" val="3601039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Click button quickly, it will add 1, </a:t>
            </a:r>
          </a:p>
          <a:p>
            <a:r>
              <a:rPr lang="en-US" baseline="0" dirty="0" smtClean="0"/>
              <a:t>Click slowly, it adds 4. </a:t>
            </a:r>
          </a:p>
          <a:p>
            <a:endParaRPr lang="en-US" dirty="0" smtClean="0"/>
          </a:p>
          <a:p>
            <a:r>
              <a:rPr lang="en-US" dirty="0" smtClean="0"/>
              <a:t>The F# community</a:t>
            </a:r>
            <a:r>
              <a:rPr lang="en-US" baseline="0" dirty="0" smtClean="0"/>
              <a:t> </a:t>
            </a:r>
            <a:r>
              <a:rPr lang="en-US" dirty="0" smtClean="0"/>
              <a:t>loves |&gt; so much we designed our</a:t>
            </a:r>
            <a:r>
              <a:rPr lang="en-US" baseline="0" dirty="0" smtClean="0"/>
              <a:t> logo around it! </a:t>
            </a:r>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8</a:t>
            </a:fld>
            <a:endParaRPr lang="en-US"/>
          </a:p>
        </p:txBody>
      </p:sp>
    </p:spTree>
    <p:extLst>
      <p:ext uri="{BB962C8B-B14F-4D97-AF65-F5344CB8AC3E}">
        <p14:creationId xmlns:p14="http://schemas.microsoft.com/office/powerpoint/2010/main" val="3569849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These functions </a:t>
            </a:r>
            <a:r>
              <a:rPr lang="en-US" sz="1200" b="0" kern="1200" baseline="0" dirty="0" smtClean="0">
                <a:solidFill>
                  <a:schemeClr val="tx1"/>
                </a:solidFill>
                <a:effectLst/>
                <a:latin typeface="+mn-lt"/>
                <a:ea typeface="+mn-ea"/>
                <a:cs typeface="+mn-cs"/>
              </a:rPr>
              <a:t>are called </a:t>
            </a:r>
            <a:r>
              <a:rPr lang="en-US" sz="1200" b="0" kern="1200" baseline="0" dirty="0" err="1" smtClean="0">
                <a:solidFill>
                  <a:schemeClr val="tx1"/>
                </a:solidFill>
                <a:effectLst/>
                <a:latin typeface="+mn-lt"/>
                <a:ea typeface="+mn-ea"/>
                <a:cs typeface="+mn-cs"/>
              </a:rPr>
              <a:t>combinators</a:t>
            </a:r>
            <a:r>
              <a:rPr lang="en-US" sz="1200" b="0" kern="1200" baseline="0" dirty="0" smtClean="0">
                <a:solidFill>
                  <a:schemeClr val="tx1"/>
                </a:solidFill>
                <a:effectLst/>
                <a:latin typeface="+mn-lt"/>
                <a:ea typeface="+mn-ea"/>
                <a:cs typeface="+mn-cs"/>
              </a:rPr>
              <a:t>. We can also create our own.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Basically, we can turn a series of events into an Event Stream which handles like an </a:t>
            </a:r>
            <a:r>
              <a:rPr lang="en-US" sz="1200" b="0" kern="1200" baseline="0" dirty="0" err="1" smtClean="0">
                <a:solidFill>
                  <a:schemeClr val="tx1"/>
                </a:solidFill>
                <a:effectLst/>
                <a:latin typeface="+mn-lt"/>
                <a:ea typeface="+mn-ea"/>
                <a:cs typeface="+mn-cs"/>
              </a:rPr>
              <a:t>IEnumerable</a:t>
            </a:r>
            <a:r>
              <a:rPr lang="en-US" sz="1200" b="0" kern="1200" baseline="0" dirty="0" smtClean="0">
                <a:solidFill>
                  <a:schemeClr val="tx1"/>
                </a:solidFill>
                <a:effectLst/>
                <a:latin typeface="+mn-lt"/>
                <a:ea typeface="+mn-ea"/>
                <a:cs typeface="+mn-cs"/>
              </a:rPr>
              <a:t>. Our code looks like we’re programming against sequences. </a:t>
            </a:r>
            <a:endParaRPr lang="en-US" sz="1200" b="0" kern="1200" dirty="0" smtClean="0">
              <a:solidFill>
                <a:schemeClr val="tx1"/>
              </a:solidFill>
              <a:effectLst/>
              <a:latin typeface="+mn-lt"/>
              <a:ea typeface="+mn-ea"/>
              <a:cs typeface="+mn-cs"/>
            </a:endParaRPr>
          </a:p>
          <a:p>
            <a:pPr marL="0" lvl="1" indent="0" algn="l">
              <a:buNone/>
            </a:pPr>
            <a:endParaRPr lang="en-US" sz="1200" b="1" i="1" dirty="0" smtClean="0"/>
          </a:p>
          <a:p>
            <a:pPr marL="0" lvl="1" indent="0" algn="l">
              <a:buNone/>
            </a:pPr>
            <a:r>
              <a:rPr lang="en-US" sz="1200" b="1" i="1" u="sng" dirty="0" smtClean="0"/>
              <a:t>What </a:t>
            </a:r>
            <a:r>
              <a:rPr lang="en-US" sz="1200" i="1" u="sng" dirty="0" smtClean="0"/>
              <a:t> to do with the </a:t>
            </a:r>
            <a:r>
              <a:rPr lang="en-US" sz="1200" b="1" i="1" u="sng" dirty="0" smtClean="0"/>
              <a:t>received data</a:t>
            </a:r>
            <a:r>
              <a:rPr lang="en-US" sz="1200" i="1" u="sng" dirty="0" smtClean="0"/>
              <a:t> VS </a:t>
            </a:r>
            <a:r>
              <a:rPr lang="en-US" sz="1200" b="1" i="1" u="sng" dirty="0" smtClean="0"/>
              <a:t>How </a:t>
            </a:r>
            <a:r>
              <a:rPr lang="en-US" sz="1200" i="1" u="sng" dirty="0" smtClean="0"/>
              <a:t>to </a:t>
            </a:r>
            <a:r>
              <a:rPr lang="en-US" sz="1200" b="1" i="1" u="sng" dirty="0" smtClean="0"/>
              <a:t>react</a:t>
            </a:r>
            <a:r>
              <a:rPr lang="en-US" sz="1200" i="1" u="sng" dirty="0" smtClean="0"/>
              <a:t> to the received data </a:t>
            </a:r>
          </a:p>
          <a:p>
            <a:pPr marL="0" lvl="1" indent="0" algn="l">
              <a:buNone/>
            </a:pPr>
            <a:endParaRPr lang="en-US" sz="1200" b="1" i="1" dirty="0" smtClean="0"/>
          </a:p>
          <a:p>
            <a:pPr marL="0" lvl="1" indent="0" algn="l">
              <a:buNone/>
            </a:pPr>
            <a:r>
              <a:rPr lang="en-US" sz="1200" b="1" i="1" dirty="0" smtClean="0"/>
              <a:t>5-7 </a:t>
            </a:r>
            <a:r>
              <a:rPr lang="en-US" sz="1200" b="1" i="1" dirty="0" err="1" smtClean="0"/>
              <a:t>mins</a:t>
            </a:r>
            <a:endParaRPr lang="en-US" sz="1200" b="1" i="1" dirty="0" smtClean="0"/>
          </a:p>
        </p:txBody>
      </p:sp>
      <p:sp>
        <p:nvSpPr>
          <p:cNvPr id="4" name="Slide Number Placeholder 3"/>
          <p:cNvSpPr>
            <a:spLocks noGrp="1"/>
          </p:cNvSpPr>
          <p:nvPr>
            <p:ph type="sldNum" sz="quarter" idx="10"/>
          </p:nvPr>
        </p:nvSpPr>
        <p:spPr/>
        <p:txBody>
          <a:bodyPr/>
          <a:lstStyle/>
          <a:p>
            <a:fld id="{3DDCD372-0D4D-1444-A1A2-91DF1BDB65E8}" type="slidenum">
              <a:rPr lang="en-US" smtClean="0"/>
              <a:t>9</a:t>
            </a:fld>
            <a:endParaRPr lang="en-US"/>
          </a:p>
        </p:txBody>
      </p:sp>
    </p:spTree>
    <p:extLst>
      <p:ext uri="{BB962C8B-B14F-4D97-AF65-F5344CB8AC3E}">
        <p14:creationId xmlns:p14="http://schemas.microsoft.com/office/powerpoint/2010/main" val="1527399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569214"/>
            <a:ext cx="7063740" cy="3031236"/>
          </a:xfrm>
        </p:spPr>
        <p:txBody>
          <a:bodyPr anchor="b">
            <a:normAutofit/>
          </a:bodyPr>
          <a:lstStyle>
            <a:lvl1pPr algn="l">
              <a:lnSpc>
                <a:spcPct val="85000"/>
              </a:lnSpc>
              <a:defRPr sz="54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46404" y="3600450"/>
            <a:ext cx="7063740" cy="126873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BCED3E41-E2DE-48B7-AD25-2C05D8372D60}" type="datetime4">
              <a:rPr lang="en-US" smtClean="0"/>
              <a:pPr/>
              <a:t>November 7, 2015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739C4FB-7D33-419B-8833-D1372BFD11C8}" type="slidenum">
              <a:rPr lang="en-US" smtClean="0"/>
              <a:t>‹#›</a:t>
            </a:fld>
            <a:endParaRPr lang="en-US"/>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148769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6EEE0E-EDB0-4D84-86B0-50833DF22902}" type="datetime2">
              <a:rPr lang="en-US" smtClean="0"/>
              <a:t>Saturday, November 7,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a:p>
        </p:txBody>
      </p:sp>
    </p:spTree>
    <p:extLst>
      <p:ext uri="{BB962C8B-B14F-4D97-AF65-F5344CB8AC3E}">
        <p14:creationId xmlns:p14="http://schemas.microsoft.com/office/powerpoint/2010/main" val="1655149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285750"/>
            <a:ext cx="1857375" cy="442317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71500" y="285750"/>
            <a:ext cx="5800725" cy="442317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14372C-B5AB-4C39-B273-B99224EB4DD5}" type="datetime2">
              <a:rPr lang="en-US" smtClean="0"/>
              <a:t>Saturday, November 7,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a:p>
        </p:txBody>
      </p:sp>
    </p:spTree>
    <p:extLst>
      <p:ext uri="{BB962C8B-B14F-4D97-AF65-F5344CB8AC3E}">
        <p14:creationId xmlns:p14="http://schemas.microsoft.com/office/powerpoint/2010/main" val="173569789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with Watermark">
    <p:bg>
      <p:bgRef idx="1001">
        <a:schemeClr val="bg1"/>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8" y="1267385"/>
            <a:ext cx="8431303" cy="165735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title"/>
          </p:nvPr>
        </p:nvSpPr>
        <p:spPr>
          <a:xfrm>
            <a:off x="457201" y="1647265"/>
            <a:ext cx="5334000" cy="1021556"/>
          </a:xfrm>
        </p:spPr>
        <p:txBody>
          <a:bodyPr lIns="45720" tIns="0" rIns="45720" bIns="0" anchor="b" anchorCtr="0"/>
          <a:lstStyle>
            <a:lvl1pPr algn="l">
              <a:lnSpc>
                <a:spcPts val="5000"/>
              </a:lnSpc>
              <a:defRPr sz="46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2670466"/>
            <a:ext cx="5334000" cy="737315"/>
          </a:xfrm>
        </p:spPr>
        <p:txBody>
          <a:bodyPr tIns="0" rIns="45720" bIns="0" anchor="t" anchorCtr="0"/>
          <a:lstStyle>
            <a:lvl1pPr marL="0" indent="0">
              <a:spcBef>
                <a:spcPct val="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385921-A91A-409C-921C-0E0EC1E750EC}" type="datetime2">
              <a:rPr lang="en-US" smtClean="0"/>
              <a:t>Saturday, November 7, 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4567108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0B385921-A91A-409C-921C-0E0EC1E750EC}" type="datetime2">
              <a:rPr lang="en-US" smtClean="0"/>
              <a:t>Saturday, November 7, 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89C0F2-17E0-497A-9BBE-0C73201AAFE3}" type="slidenum">
              <a:rPr lang="en-US" smtClean="0"/>
              <a:pPr/>
              <a:t>‹#›</a:t>
            </a:fld>
            <a:endParaRPr lang="en-US" dirty="0"/>
          </a:p>
        </p:txBody>
      </p:sp>
      <p:sp>
        <p:nvSpPr>
          <p:cNvPr id="6" name="Content Placeholder 2"/>
          <p:cNvSpPr>
            <a:spLocks noGrp="1"/>
          </p:cNvSpPr>
          <p:nvPr>
            <p:ph sz="half" idx="1"/>
          </p:nvPr>
        </p:nvSpPr>
        <p:spPr>
          <a:xfrm>
            <a:off x="723900" y="1190065"/>
            <a:ext cx="3776472" cy="1674159"/>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Content Placeholder 3"/>
          <p:cNvSpPr>
            <a:spLocks noGrp="1"/>
          </p:cNvSpPr>
          <p:nvPr>
            <p:ph sz="half" idx="2"/>
          </p:nvPr>
        </p:nvSpPr>
        <p:spPr>
          <a:xfrm>
            <a:off x="4648200" y="1190065"/>
            <a:ext cx="3776472" cy="1674159"/>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8" name="Content Placeholder 2"/>
          <p:cNvSpPr>
            <a:spLocks noGrp="1"/>
          </p:cNvSpPr>
          <p:nvPr>
            <p:ph sz="half" idx="13"/>
          </p:nvPr>
        </p:nvSpPr>
        <p:spPr>
          <a:xfrm>
            <a:off x="723900" y="2934820"/>
            <a:ext cx="3776472" cy="1674159"/>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9" name="Content Placeholder 3"/>
          <p:cNvSpPr>
            <a:spLocks noGrp="1"/>
          </p:cNvSpPr>
          <p:nvPr>
            <p:ph sz="half" idx="14"/>
          </p:nvPr>
        </p:nvSpPr>
        <p:spPr>
          <a:xfrm>
            <a:off x="4648200" y="2934820"/>
            <a:ext cx="3776472" cy="1674159"/>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832499888"/>
      </p:ext>
    </p:extLst>
  </p:cSld>
  <p:clrMapOvr>
    <a:masterClrMapping/>
  </p:clrMapOvr>
  <p:timing>
    <p:tnLst>
      <p:par>
        <p:cTn id="1" dur="indefinite" restart="never" nodeType="tmRoot"/>
      </p:par>
    </p:tnLst>
  </p:timing>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23900" y="1190065"/>
            <a:ext cx="7707406" cy="1673352"/>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B385921-A91A-409C-921C-0E0EC1E750EC}" type="datetime2">
              <a:rPr lang="en-US" smtClean="0"/>
              <a:t>Saturday, November 7, 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789C0F2-17E0-497A-9BBE-0C73201AAFE3}" type="slidenum">
              <a:rPr lang="en-US" smtClean="0"/>
              <a:pPr/>
              <a:t>‹#›</a:t>
            </a:fld>
            <a:endParaRPr lang="en-US" dirty="0"/>
          </a:p>
        </p:txBody>
      </p:sp>
      <p:sp>
        <p:nvSpPr>
          <p:cNvPr id="8" name="Content Placeholder 2"/>
          <p:cNvSpPr>
            <a:spLocks noGrp="1"/>
          </p:cNvSpPr>
          <p:nvPr>
            <p:ph sz="half" idx="13"/>
          </p:nvPr>
        </p:nvSpPr>
        <p:spPr>
          <a:xfrm>
            <a:off x="723900" y="2935628"/>
            <a:ext cx="7707406" cy="1673352"/>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969657411"/>
      </p:ext>
    </p:extLst>
  </p:cSld>
  <p:clrMapOvr>
    <a:masterClrMapping/>
  </p:clrMapOvr>
  <p:timing>
    <p:tnLst>
      <p:par>
        <p:cTn id="1" dur="indefinite" restart="never" nodeType="tmRoot"/>
      </p:par>
    </p:tnLst>
  </p:timing>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ULLETS SMALL">
    <p:spTree>
      <p:nvGrpSpPr>
        <p:cNvPr id="1" name=""/>
        <p:cNvGrpSpPr/>
        <p:nvPr/>
      </p:nvGrpSpPr>
      <p:grpSpPr>
        <a:xfrm>
          <a:off x="0" y="0"/>
          <a:ext cx="0" cy="0"/>
          <a:chOff x="0" y="0"/>
          <a:chExt cx="0" cy="0"/>
        </a:xfrm>
      </p:grpSpPr>
      <p:sp>
        <p:nvSpPr>
          <p:cNvPr id="2" name="Title 1"/>
          <p:cNvSpPr>
            <a:spLocks noGrp="1"/>
          </p:cNvSpPr>
          <p:nvPr>
            <p:ph type="title"/>
          </p:nvPr>
        </p:nvSpPr>
        <p:spPr/>
        <p:txBody>
          <a:bodyPr rIns="0"/>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140C3555-6952-7840-AB99-0A7EBD31E745}" type="slidenum">
              <a:rPr lang="en-US" smtClean="0"/>
              <a:pPr/>
              <a:t>‹#›</a:t>
            </a:fld>
            <a:endParaRPr lang="en-US" dirty="0"/>
          </a:p>
        </p:txBody>
      </p:sp>
      <p:sp>
        <p:nvSpPr>
          <p:cNvPr id="5" name="Text Placeholder 2"/>
          <p:cNvSpPr>
            <a:spLocks noGrp="1"/>
          </p:cNvSpPr>
          <p:nvPr>
            <p:ph idx="1"/>
          </p:nvPr>
        </p:nvSpPr>
        <p:spPr>
          <a:xfrm>
            <a:off x="233829" y="1219597"/>
            <a:ext cx="7676366" cy="3517195"/>
          </a:xfrm>
          <a:prstGeom prst="rect">
            <a:avLst/>
          </a:prstGeom>
        </p:spPr>
        <p:txBody>
          <a:bodyPr vert="horz" lIns="0" tIns="0" rIns="0" bIns="0" rtlCol="0">
            <a:noAutofit/>
          </a:bodyPr>
          <a:lstStyle>
            <a:lvl1pPr>
              <a:spcBef>
                <a:spcPts val="1000"/>
              </a:spcBef>
              <a:defRPr sz="1600"/>
            </a:lvl1pPr>
            <a:lvl2pPr>
              <a:spcBef>
                <a:spcPts val="1000"/>
              </a:spcBef>
              <a:defRPr sz="1600"/>
            </a:lvl2pPr>
            <a:lvl3pPr>
              <a:spcBef>
                <a:spcPts val="1000"/>
              </a:spcBef>
              <a:defRPr sz="1600">
                <a:solidFill>
                  <a:schemeClr val="accent1"/>
                </a:solidFill>
              </a:defRPr>
            </a:lvl3pPr>
            <a:lvl4pPr>
              <a:spcBef>
                <a:spcPts val="1000"/>
              </a:spcBef>
              <a:defRPr sz="1600"/>
            </a:lvl4pPr>
            <a:lvl5pPr>
              <a:spcBef>
                <a:spcPts val="1000"/>
              </a:spcBef>
              <a:defRPr sz="1600">
                <a:solidFill>
                  <a:schemeClr val="tx1"/>
                </a:solidFill>
              </a:defRPr>
            </a:lvl5pPr>
            <a:lvl6pPr>
              <a:spcBef>
                <a:spcPts val="1000"/>
              </a:spcBef>
              <a:defRPr sz="1600"/>
            </a:lvl6pPr>
            <a:lvl7pPr>
              <a:spcBef>
                <a:spcPts val="1000"/>
              </a:spcBef>
              <a:defRPr sz="1600">
                <a:solidFill>
                  <a:schemeClr val="tx1"/>
                </a:solidFill>
              </a:defRPr>
            </a:lvl7pPr>
            <a:lvl8pPr>
              <a:spcBef>
                <a:spcPts val="1000"/>
              </a:spcBef>
              <a:defRPr sz="1600">
                <a:latin typeface="+mn-lt"/>
              </a:defRPr>
            </a:lvl8pPr>
            <a:lvl9pPr>
              <a:spcBef>
                <a:spcPts val="1000"/>
              </a:spcBef>
              <a:defRPr sz="1600">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6" name="Picture 5"/>
          <p:cNvPicPr>
            <a:picLocks noChangeAspect="1"/>
          </p:cNvPicPr>
          <p:nvPr/>
        </p:nvPicPr>
        <p:blipFill>
          <a:blip r:embed="rId2"/>
          <a:stretch>
            <a:fillRect/>
          </a:stretch>
        </p:blipFill>
        <p:spPr>
          <a:xfrm>
            <a:off x="8321676" y="0"/>
            <a:ext cx="825952" cy="401177"/>
          </a:xfrm>
          <a:prstGeom prst="rect">
            <a:avLst/>
          </a:prstGeom>
        </p:spPr>
      </p:pic>
      <p:sp>
        <p:nvSpPr>
          <p:cNvPr id="7" name="Footer Placeholder 6"/>
          <p:cNvSpPr>
            <a:spLocks noGrp="1"/>
          </p:cNvSpPr>
          <p:nvPr>
            <p:ph type="ftr" sz="quarter" idx="11"/>
          </p:nvPr>
        </p:nvSpPr>
        <p:spPr/>
        <p:txBody>
          <a:bodyPr/>
          <a:lstStyle>
            <a:lvl1pPr>
              <a:defRPr>
                <a:latin typeface="Graphik Light"/>
                <a:cs typeface="Graphik Light"/>
              </a:defRPr>
            </a:lvl1pPr>
          </a:lstStyle>
          <a:p>
            <a:r>
              <a:rPr lang="en-US" smtClean="0"/>
              <a:t>Prepared for [Name of Company] Month 00, 2014 — Confidential &amp; Proprietary. Jet™ is a trademark of Jet.com ©2014 </a:t>
            </a:r>
            <a:endParaRPr lang="en-US" dirty="0"/>
          </a:p>
        </p:txBody>
      </p:sp>
      <p:pic>
        <p:nvPicPr>
          <p:cNvPr id="8" name="Picture 7"/>
          <p:cNvPicPr>
            <a:picLocks noChangeAspect="1"/>
          </p:cNvPicPr>
          <p:nvPr userDrawn="1"/>
        </p:nvPicPr>
        <p:blipFill>
          <a:blip r:embed="rId2"/>
          <a:stretch>
            <a:fillRect/>
          </a:stretch>
        </p:blipFill>
        <p:spPr>
          <a:xfrm>
            <a:off x="8321676" y="0"/>
            <a:ext cx="825952" cy="401177"/>
          </a:xfrm>
          <a:prstGeom prst="rect">
            <a:avLst/>
          </a:prstGeom>
        </p:spPr>
      </p:pic>
    </p:spTree>
    <p:extLst>
      <p:ext uri="{BB962C8B-B14F-4D97-AF65-F5344CB8AC3E}">
        <p14:creationId xmlns:p14="http://schemas.microsoft.com/office/powerpoint/2010/main" val="199065727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CB1CAA-32CD-4B55-B92A-B8F0843CACF4}" type="datetime2">
              <a:rPr lang="en-US" smtClean="0"/>
              <a:t>Saturday, November 7, 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1913847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569214"/>
            <a:ext cx="7063740" cy="3031236"/>
          </a:xfrm>
        </p:spPr>
        <p:txBody>
          <a:bodyPr anchor="b">
            <a:normAutofit/>
          </a:bodyPr>
          <a:lstStyle>
            <a:lvl1pPr>
              <a:lnSpc>
                <a:spcPct val="85000"/>
              </a:lnSpc>
              <a:defRPr sz="5400" b="0"/>
            </a:lvl1pPr>
          </a:lstStyle>
          <a:p>
            <a:r>
              <a:rPr lang="en-US" smtClean="0"/>
              <a:t>Click to edit Master title style</a:t>
            </a:r>
            <a:endParaRPr lang="en-US" dirty="0"/>
          </a:p>
        </p:txBody>
      </p:sp>
      <p:sp>
        <p:nvSpPr>
          <p:cNvPr id="3" name="Text Placeholder 2"/>
          <p:cNvSpPr>
            <a:spLocks noGrp="1"/>
          </p:cNvSpPr>
          <p:nvPr>
            <p:ph type="body" idx="1"/>
          </p:nvPr>
        </p:nvSpPr>
        <p:spPr>
          <a:xfrm>
            <a:off x="946404" y="3600450"/>
            <a:ext cx="7063740" cy="126873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F78D1B-BB73-41B2-8202-C6678B761557}" type="datetime4">
              <a:rPr lang="en-US" smtClean="0"/>
              <a:pPr/>
              <a:t>November 7, 2015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206113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46404"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94860"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4B82477-D5D3-4181-8C11-75D0F2433A87}" type="datetime2">
              <a:rPr lang="en-US" smtClean="0"/>
              <a:t>Saturday, November 7, 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62599509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46404" y="1285241"/>
            <a:ext cx="3360420" cy="54864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946404"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94860" y="1285241"/>
            <a:ext cx="3360420" cy="548640"/>
          </a:xfrm>
        </p:spPr>
        <p:txBody>
          <a:bodyPr anchor="b">
            <a:normAutofit/>
          </a:bodyPr>
          <a:lstStyle>
            <a:lvl1pPr marL="0" indent="0">
              <a:lnSpc>
                <a:spcPct val="95000"/>
              </a:lnSpc>
              <a:spcBef>
                <a:spcPts val="0"/>
              </a:spcBef>
              <a:buNone/>
              <a:defRPr lang="en-US" sz="1500" b="0" i="0" kern="1200" dirty="0">
                <a:solidFill>
                  <a:schemeClr val="tx2"/>
                </a:solidFill>
                <a:latin typeface="Graphik Extralight" charset="0"/>
                <a:ea typeface="Graphik Extralight" charset="0"/>
                <a:cs typeface="Graphik Extra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dirty="0" smtClean="0"/>
              <a:t>Click to edit Master text styles</a:t>
            </a:r>
          </a:p>
        </p:txBody>
      </p:sp>
      <p:sp>
        <p:nvSpPr>
          <p:cNvPr id="6" name="Content Placeholder 5"/>
          <p:cNvSpPr>
            <a:spLocks noGrp="1"/>
          </p:cNvSpPr>
          <p:nvPr>
            <p:ph sz="quarter" idx="4"/>
          </p:nvPr>
        </p:nvSpPr>
        <p:spPr>
          <a:xfrm>
            <a:off x="4594860"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13E253B-1893-4367-8BAE-DF4BC10DC578}" type="datetime2">
              <a:rPr lang="en-US" smtClean="0"/>
              <a:t>Saturday, November 7, 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57710778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B62300D-25B3-4603-86C9-4CB776489F00}" type="datetime2">
              <a:rPr lang="en-US" smtClean="0"/>
              <a:t>Saturday, November 7, 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1414375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314AD9-FCC8-48B7-B85B-012A91320DFF}" type="datetime2">
              <a:rPr lang="en-US" smtClean="0"/>
              <a:t>Saturday, November 7, 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918187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0"/>
            <a:ext cx="2400300" cy="1200148"/>
          </a:xfrm>
        </p:spPr>
        <p:txBody>
          <a:bodyPr anchor="b">
            <a:normAutofit/>
          </a:bodyPr>
          <a:lstStyle>
            <a:lvl1pPr>
              <a:defRPr sz="2400" b="0" baseline="0"/>
            </a:lvl1pPr>
          </a:lstStyle>
          <a:p>
            <a:r>
              <a:rPr lang="en-US" smtClean="0"/>
              <a:t>Click to edit Master title style</a:t>
            </a:r>
            <a:endParaRPr lang="en-US" dirty="0"/>
          </a:p>
        </p:txBody>
      </p:sp>
      <p:sp>
        <p:nvSpPr>
          <p:cNvPr id="3" name="Content Placeholder 2"/>
          <p:cNvSpPr>
            <a:spLocks noGrp="1"/>
          </p:cNvSpPr>
          <p:nvPr>
            <p:ph idx="1"/>
          </p:nvPr>
        </p:nvSpPr>
        <p:spPr>
          <a:xfrm>
            <a:off x="3378200" y="514350"/>
            <a:ext cx="4559300" cy="41148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30936" y="1574801"/>
            <a:ext cx="2400300" cy="28575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82DC50-D5DB-4F94-B367-9876CD2C4012}" type="datetime2">
              <a:rPr lang="en-US" smtClean="0"/>
              <a:t>Saturday, November 7, 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15157292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29050"/>
            <a:ext cx="8469630" cy="1314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3943350"/>
            <a:ext cx="7486650" cy="685800"/>
          </a:xfrm>
        </p:spPr>
        <p:txBody>
          <a:bodyPr anchor="b">
            <a:normAutofit/>
          </a:bodyPr>
          <a:lstStyle>
            <a:lvl1pPr>
              <a:defRPr sz="21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8469630" cy="3846692"/>
          </a:xfrm>
          <a:blipFill>
            <a:blip r:embed="rId2"/>
            <a:stretch>
              <a:fillRect/>
            </a:stretch>
          </a:blip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4581442"/>
            <a:ext cx="7486650" cy="447758"/>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2EB412-E790-42EA-81FE-2925D3A43D91}" type="datetime2">
              <a:rPr lang="en-US" smtClean="0"/>
              <a:t>Saturday, November 7, 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570477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274320"/>
            <a:ext cx="7269480" cy="994172"/>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946404" y="1371600"/>
            <a:ext cx="6446520" cy="3263503"/>
          </a:xfrm>
          <a:prstGeom prst="rect">
            <a:avLst/>
          </a:prstGeom>
        </p:spPr>
        <p:txBody>
          <a:bodyPr vert="horz" lIns="91440" tIns="45720" rIns="91440" bIns="45720" rtlCol="0">
            <a:normAutofit/>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rot="16200000">
            <a:off x="8098157" y="748903"/>
            <a:ext cx="1428749" cy="273844"/>
          </a:xfrm>
          <a:prstGeom prst="rect">
            <a:avLst/>
          </a:prstGeom>
        </p:spPr>
        <p:txBody>
          <a:bodyPr vert="horz" lIns="91440" tIns="45720" rIns="91440" bIns="45720" rtlCol="0" anchor="ctr"/>
          <a:lstStyle>
            <a:lvl1pPr algn="r">
              <a:defRPr sz="788" b="0">
                <a:solidFill>
                  <a:schemeClr val="tx2">
                    <a:lumMod val="20000"/>
                    <a:lumOff val="80000"/>
                  </a:schemeClr>
                </a:solidFill>
              </a:defRPr>
            </a:lvl1pPr>
          </a:lstStyle>
          <a:p>
            <a:fld id="{0B385921-A91A-409C-921C-0E0EC1E750EC}" type="datetime2">
              <a:rPr lang="en-US" smtClean="0"/>
              <a:t>Saturday, November 7, 2015</a:t>
            </a:fld>
            <a:endParaRPr lang="en-US" dirty="0"/>
          </a:p>
        </p:txBody>
      </p:sp>
      <p:sp>
        <p:nvSpPr>
          <p:cNvPr id="5" name="Footer Placeholder 4"/>
          <p:cNvSpPr>
            <a:spLocks noGrp="1"/>
          </p:cNvSpPr>
          <p:nvPr>
            <p:ph type="ftr" sz="quarter" idx="3"/>
          </p:nvPr>
        </p:nvSpPr>
        <p:spPr>
          <a:xfrm rot="16200000">
            <a:off x="7469506" y="3034903"/>
            <a:ext cx="2686050" cy="273844"/>
          </a:xfrm>
          <a:prstGeom prst="rect">
            <a:avLst/>
          </a:prstGeom>
        </p:spPr>
        <p:txBody>
          <a:bodyPr vert="horz" lIns="91440" tIns="45720" rIns="91440" bIns="45720" rtlCol="0" anchor="ctr"/>
          <a:lstStyle>
            <a:lvl1pPr algn="l">
              <a:defRPr sz="788">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69630" y="4629150"/>
            <a:ext cx="685800" cy="445294"/>
          </a:xfrm>
          <a:prstGeom prst="rect">
            <a:avLst/>
          </a:prstGeom>
        </p:spPr>
        <p:txBody>
          <a:bodyPr vert="horz" lIns="45720" tIns="45720" rIns="45720" bIns="45720" rtlCol="0" anchor="ctr">
            <a:normAutofit/>
          </a:bodyPr>
          <a:lstStyle>
            <a:lvl1pPr algn="ctr">
              <a:defRPr sz="2700">
                <a:solidFill>
                  <a:schemeClr val="tx2">
                    <a:lumMod val="60000"/>
                    <a:lumOff val="40000"/>
                  </a:schemeClr>
                </a:solidFill>
              </a:defRPr>
            </a:lvl1p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484302844"/>
      </p:ext>
    </p:extLst>
  </p:cSld>
  <p:clrMap bg1="lt1" tx1="dk1" bg2="lt2" tx2="dk2" accent1="accent1" accent2="accent2" accent3="accent3" accent4="accent4" accent5="accent5" accent6="accent6" hlink="hlink" folHlink="folHlink"/>
  <p:sldLayoutIdLst>
    <p:sldLayoutId id="2147486867" r:id="rId1"/>
    <p:sldLayoutId id="2147486868" r:id="rId2"/>
    <p:sldLayoutId id="2147486869" r:id="rId3"/>
    <p:sldLayoutId id="2147486870" r:id="rId4"/>
    <p:sldLayoutId id="2147486871" r:id="rId5"/>
    <p:sldLayoutId id="2147486872" r:id="rId6"/>
    <p:sldLayoutId id="2147486873" r:id="rId7"/>
    <p:sldLayoutId id="2147486874" r:id="rId8"/>
    <p:sldLayoutId id="2147486875" r:id="rId9"/>
    <p:sldLayoutId id="2147486876" r:id="rId10"/>
    <p:sldLayoutId id="2147486877" r:id="rId11"/>
    <p:sldLayoutId id="2147486878" r:id="rId12"/>
    <p:sldLayoutId id="2147486879" r:id="rId13"/>
    <p:sldLayoutId id="2147486880" r:id="rId14"/>
    <p:sldLayoutId id="2147486881" r:id="rId15"/>
  </p:sldLayoutIdLst>
  <p:hf sldNum="0" hdr="0" ftr="0" dt="0"/>
  <p:txStyles>
    <p:titleStyle>
      <a:lvl1pPr algn="l" defTabSz="685800" rtl="0" eaLnBrk="1" latinLnBrk="0" hangingPunct="1">
        <a:lnSpc>
          <a:spcPct val="90000"/>
        </a:lnSpc>
        <a:spcBef>
          <a:spcPct val="0"/>
        </a:spcBef>
        <a:buNone/>
        <a:defRPr sz="3300" b="1" i="0" kern="1200" spc="-38" baseline="0">
          <a:solidFill>
            <a:schemeClr val="tx1"/>
          </a:solidFill>
          <a:latin typeface="Graphik Super" charset="0"/>
          <a:ea typeface="Graphik Super" charset="0"/>
          <a:cs typeface="Graphik Super" charset="0"/>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b="0" i="0" kern="1200" spc="8" baseline="0">
          <a:solidFill>
            <a:schemeClr val="tx1"/>
          </a:solidFill>
          <a:latin typeface="Graphik Extralight" charset="0"/>
          <a:ea typeface="Graphik Extralight" charset="0"/>
          <a:cs typeface="Graphik Extralight" charset="0"/>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b="0" i="0" kern="1200">
          <a:solidFill>
            <a:schemeClr val="tx1">
              <a:lumMod val="85000"/>
              <a:lumOff val="15000"/>
            </a:schemeClr>
          </a:solidFill>
          <a:latin typeface="Graphik Extralight" charset="0"/>
          <a:ea typeface="Graphik Extralight" charset="0"/>
          <a:cs typeface="Graphik Extralight" charset="0"/>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b="0" i="0" kern="1200">
          <a:solidFill>
            <a:schemeClr val="tx1">
              <a:lumMod val="85000"/>
              <a:lumOff val="15000"/>
            </a:schemeClr>
          </a:solidFill>
          <a:latin typeface="Graphik Extralight" charset="0"/>
          <a:ea typeface="Graphik Extralight" charset="0"/>
          <a:cs typeface="Graphik Extralight" charset="0"/>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b="0" i="0" kern="1200">
          <a:solidFill>
            <a:schemeClr val="tx1">
              <a:lumMod val="85000"/>
              <a:lumOff val="15000"/>
            </a:schemeClr>
          </a:solidFill>
          <a:latin typeface="Graphik Extralight" charset="0"/>
          <a:ea typeface="Graphik Extralight" charset="0"/>
          <a:cs typeface="Graphik Extralight" charset="0"/>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b="0" i="0" kern="1200">
          <a:solidFill>
            <a:schemeClr val="tx1">
              <a:lumMod val="85000"/>
              <a:lumOff val="15000"/>
            </a:schemeClr>
          </a:solidFill>
          <a:latin typeface="Graphik Extralight" charset="0"/>
          <a:ea typeface="Graphik Extralight" charset="0"/>
          <a:cs typeface="Graphik Extralight" charset="0"/>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tomasp.net/blog/csharp-async-gotchas.aspx/" TargetMode="Externa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14.xml.rels><?xml version="1.0" encoding="UTF-8" standalone="yes"?>
<Relationships xmlns="http://schemas.openxmlformats.org/package/2006/relationships"><Relationship Id="rId3" Type="http://schemas.openxmlformats.org/officeDocument/2006/relationships/hyperlink" Target="http://byorgey.wordpress.com/2009/01/12/abstraction-intuition-and-the-monad-tutorial-fallacy/" TargetMode="External"/><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file://localhost/Users/rach/Desktop/Screen%20Shot%202014-11-04%20at%2014.40.48.png" TargetMode="External"/><Relationship Id="rId5" Type="http://schemas.openxmlformats.org/officeDocument/2006/relationships/image" Target="../media/image13.png"/><Relationship Id="rId6" Type="http://schemas.openxmlformats.org/officeDocument/2006/relationships/image" Target="file://localhost/Users/rach/Desktop/Screen%20Shot%202014-11-04%20at%2014.43.13.png" TargetMode="External"/><Relationship Id="rId7" Type="http://schemas.openxmlformats.org/officeDocument/2006/relationships/image" Target="../media/image14.png"/><Relationship Id="rId8" Type="http://schemas.openxmlformats.org/officeDocument/2006/relationships/image" Target="file://localhost/Users/rach/Desktop/Screen%20Shot%202014-11-04%20at%2014.37.14.png" TargetMode="External"/><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file://localhost/Users/rach/Desktop/Screen%20Shot%202014-11-04%20at%2014.49.28.png"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16.gif"/><Relationship Id="rId4" Type="http://schemas.openxmlformats.org/officeDocument/2006/relationships/image" Target="file://localhost/Users/rach/Dropbox/Photos/Agents/tokyo-subway-map.gif" TargetMode="External"/><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file://localhost/Users/rach/Desktop/Screen%20Shot%202014-11-04%20at%2014.52.37.png" TargetMode="External"/><Relationship Id="rId5" Type="http://schemas.openxmlformats.org/officeDocument/2006/relationships/image" Target="../media/image18.png"/><Relationship Id="rId6" Type="http://schemas.openxmlformats.org/officeDocument/2006/relationships/image" Target="file://localhost/Users/rach/Desktop/Screen%20Shot%202014-11-04%20at%2014.54.23.png"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file://localhost/Users/rach/Desktop/Screen%20Shot%202014-11-04%20at%2015.20.46.png"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file://localhost/Users/rach/Desktop/Screen%20Shot%202014-11-04%20at%2015.06.45.png" TargetMode="External"/><Relationship Id="rId5" Type="http://schemas.openxmlformats.org/officeDocument/2006/relationships/image" Target="../media/image21.png"/><Relationship Id="rId6" Type="http://schemas.openxmlformats.org/officeDocument/2006/relationships/image" Target="file://localhost/Users/rach/Desktop/Screen%20Shot%202014-11-04%20at%2015.12.31.png" TargetMode="External"/><Relationship Id="rId7" Type="http://schemas.openxmlformats.org/officeDocument/2006/relationships/image" Target="../media/image22.png"/><Relationship Id="rId8" Type="http://schemas.openxmlformats.org/officeDocument/2006/relationships/image" Target="file://localhost/Users/rach/Desktop/Screen%20Shot%202014-11-04%20at%2015.13.57.png" TargetMode="External"/><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file://localhost/Users/rach/Desktop/Screen%20Shot%202014-11-04%20at%2015.29.15.png" TargetMode="External"/><Relationship Id="rId5" Type="http://schemas.openxmlformats.org/officeDocument/2006/relationships/image" Target="../media/image24.png"/><Relationship Id="rId6" Type="http://schemas.openxmlformats.org/officeDocument/2006/relationships/image" Target="file://localhost/Users/rach/Desktop/Screen%20Shot%202014-11-04%20at%2015.30.18.png"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file://localhost/Users/rach/Desktop/Screen%20Shot%202014-11-04%20at%2015.37.52.pn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file://localhost/Users/rach/Desktop/Screen%20Shot%202014-11-04%20at%2015.35.31.png"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file://localhost/Users/rach/Desktop/Screen%20Shot%202014-11-04%20at%2015.42.49.png" TargetMode="External"/><Relationship Id="rId5" Type="http://schemas.openxmlformats.org/officeDocument/2006/relationships/image" Target="../media/image28.png"/><Relationship Id="rId6" Type="http://schemas.openxmlformats.org/officeDocument/2006/relationships/image" Target="file://localhost/Users/rach/Desktop/Screen%20Shot%202014-11-04%20at%2015.42.08.png"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file://localhost/Users/rach/Desktop/Screen%20Shot%202014-11-04%20at%2015.48.48.p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file://localhost/Users/rach/Desktop/Screen%20Shot%202014-11-04%20at%2016.23.00.p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file://localhost/Users/rach/Desktop/Screen%20Shot%202014-11-04%20at%2015.50.25.pn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file://localhost/Users/rach/Desktop/Screen%20Shot%202014-11-04%20at%2015.56.11.png"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file://localhost/Users/rach/Desktop/Screen%20Shot%202014-11-04%20at%2016.01.19.png" TargetMode="External"/><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hyperlink" Target="http://fsharp.org/" TargetMode="External"/><Relationship Id="rId4" Type="http://schemas.openxmlformats.org/officeDocument/2006/relationships/hyperlink" Target="https://functionalprogramming.slack.com/messages/fsharp/" TargetMode="External"/><Relationship Id="rId5" Type="http://schemas.openxmlformats.org/officeDocument/2006/relationships/hyperlink" Target="https://github.com/DCFsharp/ConcurrencyInFsharp" TargetMode="External"/><Relationship Id="rId6" Type="http://schemas.openxmlformats.org/officeDocument/2006/relationships/hyperlink" Target="http://fsprojects.github.io/FSharp.Control.Reactive/" TargetMode="External"/><Relationship Id="rId7" Type="http://schemas.openxmlformats.org/officeDocument/2006/relationships/hyperlink" Target="https://github.com/fsprojects/Cricket" TargetMode="External"/><Relationship Id="rId8" Type="http://schemas.openxmlformats.org/officeDocument/2006/relationships/hyperlink" Target="http://tomasp.net/blog/csharp-async-gotchas.aspx/" TargetMode="External"/><Relationship Id="rId9" Type="http://schemas.openxmlformats.org/officeDocument/2006/relationships/hyperlink" Target="http://fsharpforfunandprofit.com/" TargetMode="External"/><Relationship Id="rId10" Type="http://schemas.openxmlformats.org/officeDocument/2006/relationships/hyperlink" Target="https://sergeytihon.wordpress.com/category/f-weekly/" TargetMode="External"/><Relationship Id="rId11" Type="http://schemas.openxmlformats.org/officeDocument/2006/relationships/hyperlink" Target="http://www.tryfsharp.org/" TargetMode="External"/><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file://localhost/Users/rach/Desktop/Screen%20Shot%202014-11-04%20at%2014.27.49.png" TargetMode="External"/><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8.png"/><Relationship Id="rId9" Type="http://schemas.openxmlformats.org/officeDocument/2006/relationships/image" Target="file://localhost/Users/rach/Dropbox/Screenshots/Screenshot%202014-11-01%2015.58.47.png" TargetMode="External"/><Relationship Id="rId10" Type="http://schemas.openxmlformats.org/officeDocument/2006/relationships/image" Target="../media/image9.png"/><Relationship Id="rId11" Type="http://schemas.openxmlformats.org/officeDocument/2006/relationships/image" Target="file://localhost/Users/rach/Dropbox/Screenshots/Screenshot%202014-11-01%2019.02.22.png" TargetMode="External"/><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reactive </a:t>
            </a:r>
            <a:r>
              <a:rPr lang="en-US" dirty="0"/>
              <a:t>s</a:t>
            </a:r>
            <a:r>
              <a:rPr lang="en-US" dirty="0" smtClean="0"/>
              <a:t>ervices using functional </a:t>
            </a:r>
            <a:r>
              <a:rPr lang="en-US" dirty="0"/>
              <a:t>p</a:t>
            </a:r>
            <a:r>
              <a:rPr lang="en-US" dirty="0" smtClean="0"/>
              <a:t>rogramming</a:t>
            </a:r>
            <a:endParaRPr lang="en-US" dirty="0"/>
          </a:p>
        </p:txBody>
      </p:sp>
      <p:sp>
        <p:nvSpPr>
          <p:cNvPr id="3" name="Subtitle 2"/>
          <p:cNvSpPr>
            <a:spLocks noGrp="1"/>
          </p:cNvSpPr>
          <p:nvPr>
            <p:ph type="subTitle" idx="1"/>
          </p:nvPr>
        </p:nvSpPr>
        <p:spPr/>
        <p:txBody>
          <a:bodyPr>
            <a:normAutofit/>
          </a:bodyPr>
          <a:lstStyle/>
          <a:p>
            <a:r>
              <a:rPr lang="en-US" dirty="0" smtClean="0"/>
              <a:t>Rachel Reese | @rachelreese | </a:t>
            </a:r>
            <a:r>
              <a:rPr lang="en-US" dirty="0" err="1" smtClean="0"/>
              <a:t>rachelree.se</a:t>
            </a:r>
            <a:endParaRPr lang="en-US" dirty="0" smtClean="0"/>
          </a:p>
          <a:p>
            <a:r>
              <a:rPr lang="en-US" dirty="0" smtClean="0"/>
              <a:t>Jet Technology | @JetTechnology | </a:t>
            </a:r>
            <a:r>
              <a:rPr lang="en-US" dirty="0" err="1" smtClean="0"/>
              <a:t>techgroup.jet.com</a:t>
            </a:r>
            <a:r>
              <a:rPr lang="en-US" dirty="0" smtClean="0"/>
              <a:t> </a:t>
            </a:r>
          </a:p>
          <a:p>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0832" y="3864725"/>
            <a:ext cx="2798726" cy="1143000"/>
          </a:xfrm>
          <a:prstGeom prst="rect">
            <a:avLst/>
          </a:prstGeom>
        </p:spPr>
      </p:pic>
    </p:spTree>
    <p:extLst>
      <p:ext uri="{BB962C8B-B14F-4D97-AF65-F5344CB8AC3E}">
        <p14:creationId xmlns:p14="http://schemas.microsoft.com/office/powerpoint/2010/main" val="83868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smtClean="0"/>
              <a:t>Demo</a:t>
            </a:r>
            <a:endParaRPr lang="en-US" dirty="0"/>
          </a:p>
        </p:txBody>
      </p:sp>
      <p:sp>
        <p:nvSpPr>
          <p:cNvPr id="5" name="Title 4"/>
          <p:cNvSpPr>
            <a:spLocks noGrp="1"/>
          </p:cNvSpPr>
          <p:nvPr>
            <p:ph type="title"/>
          </p:nvPr>
        </p:nvSpPr>
        <p:spPr/>
        <p:txBody>
          <a:bodyPr/>
          <a:lstStyle/>
          <a:p>
            <a:r>
              <a:rPr lang="en-US" smtClean="0"/>
              <a:t>Demo</a:t>
            </a:r>
            <a:endParaRPr lang="en-US" dirty="0"/>
          </a:p>
        </p:txBody>
      </p:sp>
      <p:sp>
        <p:nvSpPr>
          <p:cNvPr id="6" name="Text Placeholder 5"/>
          <p:cNvSpPr>
            <a:spLocks noGrp="1"/>
          </p:cNvSpPr>
          <p:nvPr>
            <p:ph type="body" idx="1"/>
          </p:nvPr>
        </p:nvSpPr>
        <p:spPr/>
        <p:txBody>
          <a:bodyPr/>
          <a:lstStyle/>
          <a:p>
            <a:r>
              <a:rPr lang="en-US" smtClean="0"/>
              <a:t>Composing and transforming events</a:t>
            </a:r>
            <a:endParaRPr lang="en-US" dirty="0" smtClean="0"/>
          </a:p>
        </p:txBody>
      </p:sp>
    </p:spTree>
    <p:extLst>
      <p:ext uri="{BB962C8B-B14F-4D97-AF65-F5344CB8AC3E}">
        <p14:creationId xmlns:p14="http://schemas.microsoft.com/office/powerpoint/2010/main" val="37760009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smtClean="0"/>
              <a:t>Message-driven</a:t>
            </a:r>
            <a:endParaRPr lang="en-US" dirty="0"/>
          </a:p>
        </p:txBody>
      </p:sp>
      <p:sp>
        <p:nvSpPr>
          <p:cNvPr id="3" name="Title 2"/>
          <p:cNvSpPr>
            <a:spLocks noGrp="1"/>
          </p:cNvSpPr>
          <p:nvPr>
            <p:ph type="title"/>
          </p:nvPr>
        </p:nvSpPr>
        <p:spPr/>
        <p:txBody>
          <a:bodyPr/>
          <a:lstStyle/>
          <a:p>
            <a:r>
              <a:rPr lang="en-US" smtClean="0"/>
              <a:t>Message-driven</a:t>
            </a:r>
            <a:endParaRPr lang="en-US" dirty="0"/>
          </a:p>
        </p:txBody>
      </p:sp>
      <p:sp>
        <p:nvSpPr>
          <p:cNvPr id="4" name="Text Placeholder 3"/>
          <p:cNvSpPr>
            <a:spLocks noGrp="1"/>
          </p:cNvSpPr>
          <p:nvPr>
            <p:ph type="body" idx="1"/>
          </p:nvPr>
        </p:nvSpPr>
        <p:spPr/>
        <p:txBody>
          <a:bodyPr>
            <a:normAutofit fontScale="32500" lnSpcReduction="20000"/>
          </a:bodyPr>
          <a:lstStyle/>
          <a:p>
            <a:r>
              <a:rPr lang="en-US" smtClean="0"/>
              <a:t>Reactive Systems rely on asynchronous message-passing to establish a boundary between components that ensures loose coupling, isolation, location transparency, and provides the means to delegate errors as messages. Employing explicit message-passing enables load management, elasticity, and flow control by shaping and monitoring the message queues in the system and applying back-pressure when necessary. Location transparent messaging as a means of communication makes it possible for the management of failure to work with the same constructs and semantics across a cluster or within a single host. Non-blocking communication allows recipients to only consume resources while active, leading to less system overhead. </a:t>
            </a:r>
            <a:endParaRPr lang="en-US" dirty="0"/>
          </a:p>
        </p:txBody>
      </p:sp>
    </p:spTree>
    <p:extLst>
      <p:ext uri="{BB962C8B-B14F-4D97-AF65-F5344CB8AC3E}">
        <p14:creationId xmlns:p14="http://schemas.microsoft.com/office/powerpoint/2010/main" val="5123004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Async workflows</a:t>
            </a:r>
            <a:endParaRPr lang="en-US" dirty="0"/>
          </a:p>
        </p:txBody>
      </p:sp>
      <p:sp>
        <p:nvSpPr>
          <p:cNvPr id="3" name="Text Placeholder 2"/>
          <p:cNvSpPr>
            <a:spLocks noGrp="1"/>
          </p:cNvSpPr>
          <p:nvPr>
            <p:ph type="body" idx="1"/>
          </p:nvPr>
        </p:nvSpPr>
        <p:spPr/>
        <p:txBody>
          <a:bodyPr/>
          <a:lstStyle/>
          <a:p>
            <a:r>
              <a:rPr lang="en-US" dirty="0" smtClean="0"/>
              <a:t>An application of F#’s computation expression syntax. </a:t>
            </a:r>
          </a:p>
          <a:p>
            <a:r>
              <a:rPr lang="en-US" dirty="0">
                <a:solidFill>
                  <a:schemeClr val="accent1"/>
                </a:solidFill>
              </a:rPr>
              <a:t>For more info on </a:t>
            </a:r>
            <a:r>
              <a:rPr lang="en-US" dirty="0" err="1">
                <a:solidFill>
                  <a:schemeClr val="accent1"/>
                </a:solidFill>
              </a:rPr>
              <a:t>async</a:t>
            </a:r>
            <a:r>
              <a:rPr lang="en-US" dirty="0">
                <a:solidFill>
                  <a:schemeClr val="accent1"/>
                </a:solidFill>
              </a:rPr>
              <a:t> in C# vs F#, read Tomas </a:t>
            </a:r>
            <a:r>
              <a:rPr lang="en-US" dirty="0" err="1">
                <a:solidFill>
                  <a:schemeClr val="accent1"/>
                </a:solidFill>
              </a:rPr>
              <a:t>Petricek’s</a:t>
            </a:r>
            <a:r>
              <a:rPr lang="en-US" dirty="0">
                <a:solidFill>
                  <a:schemeClr val="accent1"/>
                </a:solidFill>
              </a:rPr>
              <a:t> blog </a:t>
            </a:r>
            <a:r>
              <a:rPr lang="en-US" dirty="0" smtClean="0">
                <a:solidFill>
                  <a:schemeClr val="accent1"/>
                </a:solidFill>
              </a:rPr>
              <a:t>post:</a:t>
            </a:r>
            <a:br>
              <a:rPr lang="en-US" dirty="0" smtClean="0">
                <a:solidFill>
                  <a:schemeClr val="accent1"/>
                </a:solidFill>
              </a:rPr>
            </a:br>
            <a:r>
              <a:rPr lang="en-US" dirty="0" smtClean="0">
                <a:solidFill>
                  <a:schemeClr val="accent1"/>
                </a:solidFill>
                <a:hlinkClick r:id="rId3"/>
              </a:rPr>
              <a:t>http</a:t>
            </a:r>
            <a:r>
              <a:rPr lang="en-US" dirty="0">
                <a:solidFill>
                  <a:schemeClr val="accent1"/>
                </a:solidFill>
                <a:hlinkClick r:id="rId3"/>
              </a:rPr>
              <a:t>://tomasp.net/blog/csharp-async-gotchas.aspx/</a:t>
            </a:r>
            <a:r>
              <a:rPr lang="en-US" dirty="0">
                <a:solidFill>
                  <a:schemeClr val="accent1"/>
                </a:solidFill>
              </a:rPr>
              <a:t> </a:t>
            </a:r>
          </a:p>
        </p:txBody>
      </p:sp>
    </p:spTree>
    <p:extLst>
      <p:ext uri="{BB962C8B-B14F-4D97-AF65-F5344CB8AC3E}">
        <p14:creationId xmlns:p14="http://schemas.microsoft.com/office/powerpoint/2010/main" val="2579787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Async vs. concurrent vs. parallel</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943977555"/>
              </p:ext>
            </p:extLst>
          </p:nvPr>
        </p:nvGraphicFramePr>
        <p:xfrm>
          <a:off x="831469" y="1268492"/>
          <a:ext cx="7499350" cy="3600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0450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Computation expressions</a:t>
            </a:r>
            <a:endParaRPr lang="en-US" dirty="0"/>
          </a:p>
        </p:txBody>
      </p:sp>
      <p:sp>
        <p:nvSpPr>
          <p:cNvPr id="3" name="Content Placeholder 2"/>
          <p:cNvSpPr>
            <a:spLocks noGrp="1"/>
          </p:cNvSpPr>
          <p:nvPr>
            <p:ph sz="half" idx="1"/>
          </p:nvPr>
        </p:nvSpPr>
        <p:spPr/>
        <p:txBody>
          <a:bodyPr>
            <a:normAutofit fontScale="92500" lnSpcReduction="20000"/>
          </a:bodyPr>
          <a:lstStyle/>
          <a:p>
            <a:r>
              <a:rPr lang="en-US" smtClean="0"/>
              <a:t>A single syntactic mechanism which gives a nice syntax for multiple abstract computation types.</a:t>
            </a:r>
          </a:p>
          <a:p>
            <a:pPr lvl="1"/>
            <a:r>
              <a:rPr lang="en-US" smtClean="0">
                <a:hlinkClick r:id="rId3"/>
              </a:rPr>
              <a:t>Monads</a:t>
            </a:r>
            <a:r>
              <a:rPr lang="en-US" smtClean="0"/>
              <a:t>, yes</a:t>
            </a:r>
            <a:endParaRPr lang="en-US" dirty="0" smtClean="0"/>
          </a:p>
        </p:txBody>
      </p:sp>
      <p:sp>
        <p:nvSpPr>
          <p:cNvPr id="13" name="Content Placeholder 12"/>
          <p:cNvSpPr>
            <a:spLocks noGrp="1"/>
          </p:cNvSpPr>
          <p:nvPr>
            <p:ph sz="half" idx="2"/>
          </p:nvPr>
        </p:nvSpPr>
        <p:spPr/>
        <p:txBody>
          <a:bodyPr>
            <a:normAutofit fontScale="92500"/>
          </a:bodyPr>
          <a:lstStyle/>
          <a:p>
            <a:r>
              <a:rPr lang="en-US" dirty="0" smtClean="0"/>
              <a:t>But also: </a:t>
            </a:r>
          </a:p>
          <a:p>
            <a:pPr lvl="1"/>
            <a:r>
              <a:rPr lang="en-US" dirty="0" err="1" smtClean="0"/>
              <a:t>Monoids</a:t>
            </a:r>
            <a:endParaRPr lang="en-US" dirty="0" smtClean="0"/>
          </a:p>
          <a:p>
            <a:pPr lvl="1"/>
            <a:r>
              <a:rPr lang="en-US" dirty="0" smtClean="0"/>
              <a:t>Additive monads*</a:t>
            </a:r>
          </a:p>
          <a:p>
            <a:pPr lvl="1"/>
            <a:r>
              <a:rPr lang="en-US" dirty="0" smtClean="0"/>
              <a:t>Computations constructed using monad transformers*</a:t>
            </a:r>
            <a:endParaRPr lang="en-US" dirty="0"/>
          </a:p>
        </p:txBody>
      </p:sp>
      <p:pic>
        <p:nvPicPr>
          <p:cNvPr id="14" name="Content Placeholder 4"/>
          <p:cNvPicPr>
            <a:picLocks noGrp="1" noChangeAspect="1"/>
          </p:cNvPicPr>
          <p:nvPr>
            <p:ph sz="half" idx="13"/>
          </p:nvPr>
        </p:nvPicPr>
        <p:blipFill rotWithShape="1">
          <a:blip r:embed="rId4"/>
          <a:stretch/>
        </p:blipFill>
        <p:spPr>
          <a:xfrm>
            <a:off x="1242621" y="2935288"/>
            <a:ext cx="2739220" cy="1673225"/>
          </a:xfrm>
        </p:spPr>
      </p:pic>
      <p:pic>
        <p:nvPicPr>
          <p:cNvPr id="12" name="Content Placeholder 6"/>
          <p:cNvPicPr>
            <a:picLocks noGrp="1" noChangeAspect="1"/>
          </p:cNvPicPr>
          <p:nvPr>
            <p:ph sz="half" idx="14"/>
          </p:nvPr>
        </p:nvPicPr>
        <p:blipFill rotWithShape="1">
          <a:blip r:embed="rId5"/>
          <a:stretch/>
        </p:blipFill>
        <p:spPr>
          <a:xfrm>
            <a:off x="5291572" y="2935288"/>
            <a:ext cx="2489918" cy="1673225"/>
          </a:xfrm>
        </p:spPr>
      </p:pic>
    </p:spTree>
    <p:extLst>
      <p:ext uri="{BB962C8B-B14F-4D97-AF65-F5344CB8AC3E}">
        <p14:creationId xmlns:p14="http://schemas.microsoft.com/office/powerpoint/2010/main" val="1998320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fade">
                                      <p:cBhvr>
                                        <p:cTn id="18" dur="500"/>
                                        <p:tgtEl>
                                          <p:spTgt spid="13">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animEffect transition="in" filter="fade">
                                      <p:cBhvr>
                                        <p:cTn id="21" dur="500"/>
                                        <p:tgtEl>
                                          <p:spTgt spid="13">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xEl>
                                              <p:pRg st="2" end="2"/>
                                            </p:txEl>
                                          </p:spTgt>
                                        </p:tgtEl>
                                        <p:attrNameLst>
                                          <p:attrName>style.visibility</p:attrName>
                                        </p:attrNameLst>
                                      </p:cBhvr>
                                      <p:to>
                                        <p:strVal val="visible"/>
                                      </p:to>
                                    </p:set>
                                    <p:animEffect transition="in" filter="fade">
                                      <p:cBhvr>
                                        <p:cTn id="24" dur="500"/>
                                        <p:tgtEl>
                                          <p:spTgt spid="13">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animEffect transition="in" filter="fade">
                                      <p:cBhvr>
                                        <p:cTn id="27" dur="500"/>
                                        <p:tgtEl>
                                          <p:spTgt spid="13">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Async workflows</a:t>
            </a:r>
            <a:endParaRPr lang="en-US" dirty="0"/>
          </a:p>
        </p:txBody>
      </p:sp>
      <p:sp>
        <p:nvSpPr>
          <p:cNvPr id="3" name="Content Placeholder 2"/>
          <p:cNvSpPr>
            <a:spLocks noGrp="1"/>
          </p:cNvSpPr>
          <p:nvPr>
            <p:ph idx="1"/>
          </p:nvPr>
        </p:nvSpPr>
        <p:spPr/>
        <p:txBody>
          <a:bodyPr/>
          <a:lstStyle/>
          <a:p>
            <a:r>
              <a:rPr lang="en-US" smtClean="0"/>
              <a:t>Reads similarly to classic, linear synchronous code</a:t>
            </a:r>
          </a:p>
          <a:p>
            <a:r>
              <a:rPr lang="en-US" smtClean="0"/>
              <a:t>Easy to convert</a:t>
            </a:r>
          </a:p>
          <a:p>
            <a:r>
              <a:rPr lang="en-US" smtClean="0"/>
              <a:t>Easy to understand and reason about. </a:t>
            </a:r>
            <a:endParaRPr lang="en-US" dirty="0"/>
          </a:p>
        </p:txBody>
      </p:sp>
    </p:spTree>
    <p:extLst>
      <p:ext uri="{BB962C8B-B14F-4D97-AF65-F5344CB8AC3E}">
        <p14:creationId xmlns:p14="http://schemas.microsoft.com/office/powerpoint/2010/main" val="759785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Consider classic synchronous code</a:t>
            </a:r>
            <a:endParaRPr lang="en-US" dirty="0"/>
          </a:p>
        </p:txBody>
      </p:sp>
      <p:pic>
        <p:nvPicPr>
          <p:cNvPr id="5" name="Screen Shot 2014-11-04 at 14.40.48.png" descr="/Users/rach/Desktop/Screen Shot 2014-11-04 at 14.40.48.png"/>
          <p:cNvPicPr>
            <a:picLocks noGrp="1" noChangeAspect="1"/>
          </p:cNvPicPr>
          <p:nvPr>
            <p:ph sz="half" idx="1"/>
          </p:nvPr>
        </p:nvPicPr>
        <p:blipFill>
          <a:blip r:embed="rId3" r:link="rId4">
            <a:extLst>
              <a:ext uri="{28A0092B-C50C-407E-A947-70E740481C1C}">
                <a14:useLocalDpi xmlns:a14="http://schemas.microsoft.com/office/drawing/2010/main" val="0"/>
              </a:ext>
            </a:extLst>
          </a:blip>
          <a:srcRect t="-6336" b="-6336"/>
          <a:stretch>
            <a:fillRect/>
          </a:stretch>
        </p:blipFill>
        <p:spPr>
          <a:xfrm>
            <a:off x="706966" y="1357198"/>
            <a:ext cx="5355167" cy="1162658"/>
          </a:xfrm>
        </p:spPr>
      </p:pic>
      <p:pic>
        <p:nvPicPr>
          <p:cNvPr id="7" name="Screen Shot 2014-11-04 at 14.32.40.png"/>
          <p:cNvPicPr>
            <a:picLocks noGrp="1" noChangeAspect="1"/>
          </p:cNvPicPr>
          <p:nvPr>
            <p:ph sz="half" idx="13"/>
          </p:nvPr>
        </p:nvPicPr>
        <p:blipFill rotWithShape="1">
          <a:blip r:embed="rId5" r:link="rId6">
            <a:extLst>
              <a:ext uri="{28A0092B-C50C-407E-A947-70E740481C1C}">
                <a14:useLocalDpi xmlns:a14="http://schemas.microsoft.com/office/drawing/2010/main" val="0"/>
              </a:ext>
            </a:extLst>
          </a:blip>
          <a:srcRect l="16727" t="11339" b="4987"/>
          <a:stretch/>
        </p:blipFill>
        <p:spPr>
          <a:xfrm>
            <a:off x="346765" y="2886140"/>
            <a:ext cx="7574973" cy="1498601"/>
          </a:xfrm>
        </p:spPr>
      </p:pic>
      <p:pic>
        <p:nvPicPr>
          <p:cNvPr id="8" name="Screen Shot 2014-11-04 at 14.37.14.png" descr="/Users/rach/Desktop/Screen Shot 2014-11-04 at 14.37.14.png"/>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5585355" y="4243479"/>
            <a:ext cx="3558645" cy="785241"/>
          </a:xfrm>
          <a:prstGeom prst="rect">
            <a:avLst/>
          </a:prstGeom>
        </p:spPr>
      </p:pic>
      <p:sp>
        <p:nvSpPr>
          <p:cNvPr id="9" name="Frame 8"/>
          <p:cNvSpPr/>
          <p:nvPr/>
        </p:nvSpPr>
        <p:spPr>
          <a:xfrm>
            <a:off x="419519" y="2872492"/>
            <a:ext cx="781977" cy="335511"/>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3772402" y="3470970"/>
            <a:ext cx="782665" cy="335511"/>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946404" y="3454036"/>
            <a:ext cx="624383" cy="335511"/>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8034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Async workflow</a:t>
            </a:r>
            <a:endParaRPr lang="en-US" dirty="0"/>
          </a:p>
        </p:txBody>
      </p:sp>
      <p:pic>
        <p:nvPicPr>
          <p:cNvPr id="4" name="Screen Shot 2014-11-04 at 14.32.40.png"/>
          <p:cNvPicPr>
            <a:picLocks noGrp="1" noChangeAspect="1"/>
          </p:cNvPicPr>
          <p:nvPr>
            <p:ph idx="1"/>
          </p:nvPr>
        </p:nvPicPr>
        <p:blipFill rotWithShape="1">
          <a:blip r:embed="rId3" r:link="rId4">
            <a:extLst>
              <a:ext uri="{28A0092B-C50C-407E-A947-70E740481C1C}">
                <a14:useLocalDpi xmlns:a14="http://schemas.microsoft.com/office/drawing/2010/main" val="0"/>
              </a:ext>
            </a:extLst>
          </a:blip>
          <a:srcRect l="15776" t="-316" r="2368" b="3625"/>
          <a:stretch/>
        </p:blipFill>
        <p:spPr>
          <a:xfrm>
            <a:off x="1512362" y="1550171"/>
            <a:ext cx="6137564" cy="2590800"/>
          </a:xfrm>
        </p:spPr>
      </p:pic>
    </p:spTree>
    <p:extLst>
      <p:ext uri="{BB962C8B-B14F-4D97-AF65-F5344CB8AC3E}">
        <p14:creationId xmlns:p14="http://schemas.microsoft.com/office/powerpoint/2010/main" val="3889543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smtClean="0"/>
              <a:t>Demo</a:t>
            </a:r>
            <a:endParaRPr lang="en-US" dirty="0"/>
          </a:p>
        </p:txBody>
      </p:sp>
      <p:sp>
        <p:nvSpPr>
          <p:cNvPr id="5" name="Title 4"/>
          <p:cNvSpPr>
            <a:spLocks noGrp="1"/>
          </p:cNvSpPr>
          <p:nvPr>
            <p:ph type="title"/>
          </p:nvPr>
        </p:nvSpPr>
        <p:spPr/>
        <p:txBody>
          <a:bodyPr/>
          <a:lstStyle/>
          <a:p>
            <a:r>
              <a:rPr lang="en-US" smtClean="0"/>
              <a:t>Demo</a:t>
            </a:r>
            <a:endParaRPr lang="en-US" dirty="0"/>
          </a:p>
        </p:txBody>
      </p:sp>
      <p:sp>
        <p:nvSpPr>
          <p:cNvPr id="6" name="Text Placeholder 5"/>
          <p:cNvSpPr>
            <a:spLocks noGrp="1"/>
          </p:cNvSpPr>
          <p:nvPr>
            <p:ph type="body" idx="1"/>
          </p:nvPr>
        </p:nvSpPr>
        <p:spPr/>
        <p:txBody>
          <a:bodyPr/>
          <a:lstStyle/>
          <a:p>
            <a:r>
              <a:rPr lang="en-US" smtClean="0"/>
              <a:t>Async workflows</a:t>
            </a:r>
            <a:endParaRPr lang="en-US" dirty="0"/>
          </a:p>
        </p:txBody>
      </p:sp>
    </p:spTree>
    <p:extLst>
      <p:ext uri="{BB962C8B-B14F-4D97-AF65-F5344CB8AC3E}">
        <p14:creationId xmlns:p14="http://schemas.microsoft.com/office/powerpoint/2010/main" val="11723621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actor model</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35871295"/>
              </p:ext>
            </p:extLst>
          </p:nvPr>
        </p:nvGraphicFramePr>
        <p:xfrm>
          <a:off x="832104" y="1804170"/>
          <a:ext cx="7498080" cy="2899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946404" y="1268492"/>
            <a:ext cx="7498080" cy="646331"/>
          </a:xfrm>
          <a:prstGeom prst="rect">
            <a:avLst/>
          </a:prstGeom>
          <a:noFill/>
        </p:spPr>
        <p:txBody>
          <a:bodyPr wrap="square" rtlCol="0">
            <a:spAutoFit/>
          </a:bodyPr>
          <a:lstStyle/>
          <a:p>
            <a:pPr lvl="0"/>
            <a:r>
              <a:rPr lang="en-US" dirty="0">
                <a:latin typeface="Graphik Extralight" charset="0"/>
                <a:ea typeface="Graphik Extralight" charset="0"/>
                <a:cs typeface="Graphik Extralight" charset="0"/>
              </a:rPr>
              <a:t>The actor model is a model of concurrent computation using actors which is characterized by</a:t>
            </a:r>
            <a:r>
              <a:rPr lang="en-US" dirty="0" smtClean="0">
                <a:latin typeface="Graphik Extralight" charset="0"/>
                <a:ea typeface="Graphik Extralight" charset="0"/>
                <a:cs typeface="Graphik Extralight" charset="0"/>
              </a:rPr>
              <a:t>:</a:t>
            </a:r>
            <a:endParaRPr lang="en-US"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2504412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303362" y="4011387"/>
            <a:ext cx="3200629" cy="810885"/>
          </a:xfrm>
          <a:prstGeom prst="rect">
            <a:avLst/>
          </a:prstGeom>
          <a:solidFill>
            <a:schemeClr val="bg2"/>
          </a:solidFill>
          <a:ln w="57150">
            <a:no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r>
              <a:rPr lang="en-US" sz="1200" dirty="0">
                <a:latin typeface="Graphik Extralight"/>
                <a:ea typeface="Graphik Extralight"/>
                <a:cs typeface="Graphik Extralight"/>
              </a:rPr>
              <a:t/>
            </a:r>
            <a:br>
              <a:rPr lang="en-US" sz="1200" dirty="0">
                <a:latin typeface="Graphik Extralight"/>
                <a:ea typeface="Graphik Extralight"/>
                <a:cs typeface="Graphik Extralight"/>
              </a:rPr>
            </a:br>
            <a:r>
              <a:rPr lang="en-US" sz="1200" dirty="0">
                <a:latin typeface="Graphik Extralight"/>
                <a:ea typeface="Graphik Extralight"/>
                <a:cs typeface="Graphik Extralight"/>
              </a:rPr>
              <a:t>  </a:t>
            </a:r>
            <a:endParaRPr lang="en-US" sz="1200" b="1" dirty="0"/>
          </a:p>
        </p:txBody>
      </p:sp>
      <p:sp>
        <p:nvSpPr>
          <p:cNvPr id="6" name="Content Placeholder 5"/>
          <p:cNvSpPr>
            <a:spLocks noGrp="1"/>
          </p:cNvSpPr>
          <p:nvPr>
            <p:ph idx="1"/>
          </p:nvPr>
        </p:nvSpPr>
        <p:spPr>
          <a:xfrm>
            <a:off x="4907597" y="1074988"/>
            <a:ext cx="3540606" cy="2062788"/>
          </a:xfrm>
        </p:spPr>
        <p:txBody>
          <a:bodyPr/>
          <a:lstStyle/>
          <a:p>
            <a:pPr lvl="2"/>
            <a:r>
              <a:rPr lang="en-US" sz="2400" dirty="0" smtClean="0">
                <a:solidFill>
                  <a:schemeClr val="accent2"/>
                </a:solidFill>
              </a:rPr>
              <a:t>Launched July 22</a:t>
            </a:r>
          </a:p>
          <a:p>
            <a:pPr lvl="4"/>
            <a:r>
              <a:rPr lang="en-US" dirty="0" smtClean="0"/>
              <a:t>Featured: app store &amp; android </a:t>
            </a:r>
            <a:br>
              <a:rPr lang="en-US" dirty="0" smtClean="0"/>
            </a:br>
            <a:r>
              <a:rPr lang="en-US" dirty="0" smtClean="0"/>
              <a:t>store</a:t>
            </a:r>
          </a:p>
          <a:p>
            <a:pPr lvl="4"/>
            <a:r>
              <a:rPr lang="en-US" dirty="0" smtClean="0"/>
              <a:t>Over 20k orders per day</a:t>
            </a:r>
          </a:p>
          <a:p>
            <a:pPr lvl="4"/>
            <a:r>
              <a:rPr lang="en-US" dirty="0" smtClean="0"/>
              <a:t>Over 7 million SKUs</a:t>
            </a:r>
          </a:p>
          <a:p>
            <a:pPr lvl="4"/>
            <a:r>
              <a:rPr lang="en-US" dirty="0" smtClean="0"/>
              <a:t>600k first-time buyers</a:t>
            </a:r>
          </a:p>
          <a:p>
            <a:pPr lvl="4"/>
            <a:r>
              <a:rPr lang="en-US" dirty="0" smtClean="0"/>
              <a:t>500k mobile downloads</a:t>
            </a:r>
          </a:p>
        </p:txBody>
      </p:sp>
      <p:pic>
        <p:nvPicPr>
          <p:cNvPr id="11" name="Picture Placeholder 9"/>
          <p:cNvPicPr>
            <a:picLocks noChangeAspect="1"/>
          </p:cNvPicPr>
          <p:nvPr/>
        </p:nvPicPr>
        <p:blipFill rotWithShape="1">
          <a:blip r:embed="rId3">
            <a:extLst>
              <a:ext uri="{28A0092B-C50C-407E-A947-70E740481C1C}">
                <a14:useLocalDpi xmlns:a14="http://schemas.microsoft.com/office/drawing/2010/main"/>
              </a:ext>
            </a:extLst>
          </a:blip>
          <a:srcRect l="17325" t="945" r="17325" b="1"/>
          <a:stretch/>
        </p:blipFill>
        <p:spPr>
          <a:xfrm>
            <a:off x="454124" y="1050925"/>
            <a:ext cx="4117172" cy="3451802"/>
          </a:xfrm>
          <a:prstGeom prst="rect">
            <a:avLst/>
          </a:prstGeom>
        </p:spPr>
      </p:pic>
      <p:sp>
        <p:nvSpPr>
          <p:cNvPr id="19" name="Title 18"/>
          <p:cNvSpPr>
            <a:spLocks noGrp="1"/>
          </p:cNvSpPr>
          <p:nvPr>
            <p:ph type="title"/>
          </p:nvPr>
        </p:nvSpPr>
        <p:spPr>
          <a:xfrm>
            <a:off x="233819" y="225425"/>
            <a:ext cx="7498726" cy="459605"/>
          </a:xfrm>
        </p:spPr>
        <p:txBody>
          <a:bodyPr>
            <a:normAutofit fontScale="90000"/>
          </a:bodyPr>
          <a:lstStyle/>
          <a:p>
            <a:r>
              <a:rPr lang="en-US" dirty="0"/>
              <a:t>Taking on Amazon!</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7663" y="3603617"/>
            <a:ext cx="609104" cy="609104"/>
          </a:xfrm>
          <a:prstGeom prst="rect">
            <a:avLst/>
          </a:prstGeom>
        </p:spPr>
      </p:pic>
      <p:sp>
        <p:nvSpPr>
          <p:cNvPr id="20" name="Rectangle 19"/>
          <p:cNvSpPr/>
          <p:nvPr/>
        </p:nvSpPr>
        <p:spPr>
          <a:xfrm>
            <a:off x="5473055" y="4012105"/>
            <a:ext cx="2841393" cy="584776"/>
          </a:xfrm>
          <a:prstGeom prst="rect">
            <a:avLst/>
          </a:prstGeom>
        </p:spPr>
        <p:txBody>
          <a:bodyPr wrap="none">
            <a:spAutoFit/>
          </a:bodyPr>
          <a:lstStyle/>
          <a:p>
            <a:pPr algn="ctr"/>
            <a:r>
              <a:rPr lang="en-US" sz="3200" dirty="0">
                <a:solidFill>
                  <a:schemeClr val="accent2"/>
                </a:solidFill>
                <a:latin typeface="Graphik Black"/>
                <a:ea typeface="Graphik Extralight"/>
                <a:cs typeface="Graphik Black"/>
              </a:rPr>
              <a:t> </a:t>
            </a:r>
            <a:r>
              <a:rPr lang="en-US" sz="3100" dirty="0">
                <a:solidFill>
                  <a:schemeClr val="accent1"/>
                </a:solidFill>
                <a:latin typeface="Graphik Black"/>
                <a:ea typeface="Graphik Extralight"/>
                <a:cs typeface="Graphik Black"/>
              </a:rPr>
              <a:t>We’re hiring</a:t>
            </a:r>
            <a:r>
              <a:rPr lang="en-US" sz="3100" dirty="0" smtClean="0">
                <a:solidFill>
                  <a:schemeClr val="accent1"/>
                </a:solidFill>
                <a:latin typeface="Graphik Black"/>
                <a:ea typeface="Graphik Extralight"/>
                <a:cs typeface="Graphik Black"/>
              </a:rPr>
              <a:t>!</a:t>
            </a:r>
            <a:endParaRPr lang="en-US" sz="3100" dirty="0">
              <a:solidFill>
                <a:schemeClr val="accent1"/>
              </a:solidFill>
              <a:latin typeface="Graphik Black"/>
              <a:cs typeface="Graphik Black"/>
            </a:endParaRPr>
          </a:p>
        </p:txBody>
      </p:sp>
      <p:sp>
        <p:nvSpPr>
          <p:cNvPr id="21" name="Rectangle 20"/>
          <p:cNvSpPr/>
          <p:nvPr/>
        </p:nvSpPr>
        <p:spPr>
          <a:xfrm>
            <a:off x="5458268" y="4522282"/>
            <a:ext cx="2870969" cy="261610"/>
          </a:xfrm>
          <a:prstGeom prst="rect">
            <a:avLst/>
          </a:prstGeom>
        </p:spPr>
        <p:txBody>
          <a:bodyPr wrap="square">
            <a:spAutoFit/>
          </a:bodyPr>
          <a:lstStyle/>
          <a:p>
            <a:pPr lvl="0" algn="ctr"/>
            <a:r>
              <a:rPr lang="en-US" sz="1100" dirty="0">
                <a:solidFill>
                  <a:schemeClr val="tx2">
                    <a:lumMod val="75000"/>
                  </a:schemeClr>
                </a:solidFill>
                <a:latin typeface="Graphik Light"/>
                <a:ea typeface="Graphik Extralight"/>
                <a:cs typeface="Graphik Light"/>
              </a:rPr>
              <a:t>http://jet.com/about-us/working-at-jet </a:t>
            </a:r>
            <a:endParaRPr lang="en-US" sz="1100" b="1" dirty="0">
              <a:solidFill>
                <a:schemeClr val="tx2">
                  <a:lumMod val="75000"/>
                </a:schemeClr>
              </a:solidFill>
              <a:latin typeface="Graphik Light"/>
              <a:cs typeface="Graphik Light"/>
            </a:endParaRPr>
          </a:p>
        </p:txBody>
      </p:sp>
    </p:spTree>
    <p:extLst>
      <p:ext uri="{BB962C8B-B14F-4D97-AF65-F5344CB8AC3E}">
        <p14:creationId xmlns:p14="http://schemas.microsoft.com/office/powerpoint/2010/main" val="13290843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actor?</a:t>
            </a:r>
            <a:endParaRPr lang="en-US" dirty="0"/>
          </a:p>
        </p:txBody>
      </p:sp>
      <p:sp>
        <p:nvSpPr>
          <p:cNvPr id="4" name="Content Placeholder 9"/>
          <p:cNvSpPr>
            <a:spLocks noGrp="1"/>
          </p:cNvSpPr>
          <p:nvPr>
            <p:ph idx="1"/>
          </p:nvPr>
        </p:nvSpPr>
        <p:spPr/>
        <p:txBody>
          <a:bodyPr>
            <a:normAutofit/>
          </a:bodyPr>
          <a:lstStyle/>
          <a:p>
            <a:pPr marL="82296" indent="0">
              <a:buNone/>
            </a:pPr>
            <a:r>
              <a:rPr lang="en-US" dirty="0" smtClean="0"/>
              <a:t>An independent computational entity which contains a queue, and receives and processes messages. </a:t>
            </a:r>
          </a:p>
          <a:p>
            <a:endParaRPr lang="en-US" dirty="0"/>
          </a:p>
        </p:txBody>
      </p:sp>
    </p:spTree>
    <p:extLst>
      <p:ext uri="{BB962C8B-B14F-4D97-AF65-F5344CB8AC3E}">
        <p14:creationId xmlns:p14="http://schemas.microsoft.com/office/powerpoint/2010/main" val="12172772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 Agents</a:t>
            </a:r>
            <a:endParaRPr lang="en-US" dirty="0"/>
          </a:p>
        </p:txBody>
      </p:sp>
      <p:pic>
        <p:nvPicPr>
          <p:cNvPr id="5" name="tokyo-subway-map.gif" descr="/Users/rach/Dropbox/Photos/Agents/tokyo-subway-map.gif"/>
          <p:cNvPicPr>
            <a:picLocks noGrp="1" noChangeAspect="1"/>
          </p:cNvPicPr>
          <p:nvPr>
            <p:ph type="pic" idx="1"/>
          </p:nvPr>
        </p:nvPicPr>
        <p:blipFill rotWithShape="1">
          <a:blip r:embed="rId3" r:link="rId4" cstate="print">
            <a:extLst>
              <a:ext uri="{28A0092B-C50C-407E-A947-70E740481C1C}">
                <a14:useLocalDpi xmlns:a14="http://schemas.microsoft.com/office/drawing/2010/main" val="0"/>
              </a:ext>
            </a:extLst>
          </a:blip>
          <a:srcRect l="4367" t="13812" r="8267" b="29023"/>
          <a:stretch/>
        </p:blipFill>
        <p:spPr/>
      </p:pic>
      <p:sp>
        <p:nvSpPr>
          <p:cNvPr id="8" name="Text Placeholder 7"/>
          <p:cNvSpPr>
            <a:spLocks noGrp="1"/>
          </p:cNvSpPr>
          <p:nvPr>
            <p:ph type="body" sz="half" idx="2"/>
          </p:nvPr>
        </p:nvSpPr>
        <p:spPr/>
        <p:txBody>
          <a:bodyPr/>
          <a:lstStyle/>
          <a:p>
            <a:r>
              <a:rPr lang="en-US" smtClean="0"/>
              <a:t>Actor = Agent = MailboxProcessor</a:t>
            </a:r>
            <a:endParaRPr lang="en-US" dirty="0"/>
          </a:p>
        </p:txBody>
      </p:sp>
    </p:spTree>
    <p:extLst>
      <p:ext uri="{BB962C8B-B14F-4D97-AF65-F5344CB8AC3E}">
        <p14:creationId xmlns:p14="http://schemas.microsoft.com/office/powerpoint/2010/main" val="1095388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smtClean="0"/>
              <a:t>Demo</a:t>
            </a:r>
            <a:endParaRPr lang="en-US" dirty="0"/>
          </a:p>
        </p:txBody>
      </p:sp>
      <p:sp>
        <p:nvSpPr>
          <p:cNvPr id="5" name="Title 4"/>
          <p:cNvSpPr>
            <a:spLocks noGrp="1"/>
          </p:cNvSpPr>
          <p:nvPr>
            <p:ph type="title"/>
          </p:nvPr>
        </p:nvSpPr>
        <p:spPr/>
        <p:txBody>
          <a:bodyPr/>
          <a:lstStyle/>
          <a:p>
            <a:r>
              <a:rPr lang="en-US" smtClean="0"/>
              <a:t>Demo</a:t>
            </a:r>
            <a:endParaRPr lang="en-US" dirty="0"/>
          </a:p>
        </p:txBody>
      </p:sp>
      <p:sp>
        <p:nvSpPr>
          <p:cNvPr id="6" name="Text Placeholder 5"/>
          <p:cNvSpPr>
            <a:spLocks noGrp="1"/>
          </p:cNvSpPr>
          <p:nvPr>
            <p:ph type="body" idx="1"/>
          </p:nvPr>
        </p:nvSpPr>
        <p:spPr/>
        <p:txBody>
          <a:bodyPr/>
          <a:lstStyle/>
          <a:p>
            <a:r>
              <a:rPr lang="en-US" dirty="0" smtClean="0"/>
              <a:t>Agents, Replier, Scanner.</a:t>
            </a:r>
            <a:endParaRPr lang="en-US" dirty="0"/>
          </a:p>
        </p:txBody>
      </p:sp>
    </p:spTree>
    <p:extLst>
      <p:ext uri="{BB962C8B-B14F-4D97-AF65-F5344CB8AC3E}">
        <p14:creationId xmlns:p14="http://schemas.microsoft.com/office/powerpoint/2010/main" val="8457573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Agents: basic syntax</a:t>
            </a:r>
            <a:endParaRPr lang="en-US" dirty="0"/>
          </a:p>
        </p:txBody>
      </p:sp>
      <p:pic>
        <p:nvPicPr>
          <p:cNvPr id="4" name="Screen Shot 2014-11-04 at 14.52.37.png" descr="/Users/rach/Desktop/Screen Shot 2014-11-04 at 14.52.37.png"/>
          <p:cNvPicPr>
            <a:picLocks noGrp="1" noChangeAspect="1"/>
          </p:cNvPicPr>
          <p:nvPr>
            <p:ph idx="1"/>
          </p:nvPr>
        </p:nvPicPr>
        <p:blipFill rotWithShape="1">
          <a:blip r:embed="rId3" r:link="rId4">
            <a:extLst>
              <a:ext uri="{28A0092B-C50C-407E-A947-70E740481C1C}">
                <a14:useLocalDpi xmlns:a14="http://schemas.microsoft.com/office/drawing/2010/main" val="0"/>
              </a:ext>
            </a:extLst>
          </a:blip>
          <a:srcRect l="11141" t="2944" r="-775" b="3089"/>
          <a:stretch/>
        </p:blipFill>
        <p:spPr>
          <a:xfrm>
            <a:off x="1433350" y="1436252"/>
            <a:ext cx="6295588" cy="2022764"/>
          </a:xfrm>
        </p:spPr>
      </p:pic>
      <p:pic>
        <p:nvPicPr>
          <p:cNvPr id="5" name="Screen Shot 2014-11-04 at 14.54.23.png" descr="/Users/rach/Desktop/Screen Shot 2014-11-04 at 14.54.23.png"/>
          <p:cNvPicPr>
            <a:picLocks noChangeAspect="1"/>
          </p:cNvPicPr>
          <p:nvPr/>
        </p:nvPicPr>
        <p:blipFill rotWithShape="1">
          <a:blip r:embed="rId5" r:link="rId6">
            <a:extLst>
              <a:ext uri="{28A0092B-C50C-407E-A947-70E740481C1C}">
                <a14:useLocalDpi xmlns:a14="http://schemas.microsoft.com/office/drawing/2010/main" val="0"/>
              </a:ext>
            </a:extLst>
          </a:blip>
          <a:srcRect r="4325"/>
          <a:stretch/>
        </p:blipFill>
        <p:spPr>
          <a:xfrm>
            <a:off x="6559388" y="3297447"/>
            <a:ext cx="2065642" cy="1701800"/>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22513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Getting replies from an agent</a:t>
            </a:r>
            <a:endParaRPr lang="en-US" dirty="0"/>
          </a:p>
        </p:txBody>
      </p:sp>
      <p:pic>
        <p:nvPicPr>
          <p:cNvPr id="4" name="Screen Shot 2014-11-04 at 15.20.46.png" descr="/Users/rach/Desktop/Screen Shot 2014-11-04 at 15.20.46.png"/>
          <p:cNvPicPr>
            <a:picLocks noGrp="1" noChangeAspect="1"/>
          </p:cNvPicPr>
          <p:nvPr>
            <p:ph idx="1"/>
          </p:nvPr>
        </p:nvPicPr>
        <p:blipFill rotWithShape="1">
          <a:blip r:embed="rId3" r:link="rId4">
            <a:extLst>
              <a:ext uri="{28A0092B-C50C-407E-A947-70E740481C1C}">
                <a14:useLocalDpi xmlns:a14="http://schemas.microsoft.com/office/drawing/2010/main" val="0"/>
              </a:ext>
            </a:extLst>
          </a:blip>
          <a:srcRect l="12520" r="1474"/>
          <a:stretch/>
        </p:blipFill>
        <p:spPr>
          <a:xfrm>
            <a:off x="2041144" y="1417546"/>
            <a:ext cx="5080000" cy="3263900"/>
          </a:xfrm>
        </p:spPr>
      </p:pic>
      <p:sp>
        <p:nvSpPr>
          <p:cNvPr id="5" name="Frame 4"/>
          <p:cNvSpPr/>
          <p:nvPr/>
        </p:nvSpPr>
        <p:spPr>
          <a:xfrm>
            <a:off x="3395886" y="1451414"/>
            <a:ext cx="1590981" cy="239652"/>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Frame 5"/>
          <p:cNvSpPr/>
          <p:nvPr/>
        </p:nvSpPr>
        <p:spPr>
          <a:xfrm>
            <a:off x="2958398" y="2643856"/>
            <a:ext cx="1131002" cy="239652"/>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Frame 6"/>
          <p:cNvSpPr/>
          <p:nvPr/>
        </p:nvSpPr>
        <p:spPr>
          <a:xfrm>
            <a:off x="3691467" y="4398840"/>
            <a:ext cx="1092201" cy="239652"/>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å</a:t>
            </a:r>
            <a:endParaRPr lang="en-US" dirty="0">
              <a:solidFill>
                <a:schemeClr val="tx1"/>
              </a:solidFill>
            </a:endParaRPr>
          </a:p>
        </p:txBody>
      </p:sp>
    </p:spTree>
    <p:extLst>
      <p:ext uri="{BB962C8B-B14F-4D97-AF65-F5344CB8AC3E}">
        <p14:creationId xmlns:p14="http://schemas.microsoft.com/office/powerpoint/2010/main" val="3996577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Scanning an agent’s queue</a:t>
            </a:r>
            <a:endParaRPr lang="en-US" dirty="0"/>
          </a:p>
        </p:txBody>
      </p:sp>
      <p:pic>
        <p:nvPicPr>
          <p:cNvPr id="4" name="Screen Shot 2014-11-04 at 15.06.45.png" descr="/Users/rach/Desktop/Screen Shot 2014-11-04 at 15.06.45.png"/>
          <p:cNvPicPr>
            <a:picLocks noGrp="1" noChangeAspect="1"/>
          </p:cNvPicPr>
          <p:nvPr>
            <p:ph sz="half" idx="1"/>
          </p:nvPr>
        </p:nvPicPr>
        <p:blipFill rotWithShape="1">
          <a:blip r:embed="rId3" r:link="rId4">
            <a:extLst>
              <a:ext uri="{28A0092B-C50C-407E-A947-70E740481C1C}">
                <a14:useLocalDpi xmlns:a14="http://schemas.microsoft.com/office/drawing/2010/main" val="0"/>
              </a:ext>
            </a:extLst>
          </a:blip>
          <a:srcRect l="14861" t="550" r="3505" b="-550"/>
          <a:stretch/>
        </p:blipFill>
        <p:spPr>
          <a:xfrm>
            <a:off x="94927" y="2351957"/>
            <a:ext cx="4504507" cy="1539598"/>
          </a:xfrm>
        </p:spPr>
      </p:pic>
      <p:pic>
        <p:nvPicPr>
          <p:cNvPr id="5" name="Screen Shot 2014-11-04 at 15.10.51.png"/>
          <p:cNvPicPr>
            <a:picLocks noChangeAspect="1"/>
          </p:cNvPicPr>
          <p:nvPr/>
        </p:nvPicPr>
        <p:blipFill rotWithShape="1">
          <a:blip r:embed="rId5" r:link="rId6">
            <a:extLst>
              <a:ext uri="{28A0092B-C50C-407E-A947-70E740481C1C}">
                <a14:useLocalDpi xmlns:a14="http://schemas.microsoft.com/office/drawing/2010/main" val="0"/>
              </a:ext>
            </a:extLst>
          </a:blip>
          <a:srcRect l="13208"/>
          <a:stretch/>
        </p:blipFill>
        <p:spPr>
          <a:xfrm>
            <a:off x="2962670" y="1448310"/>
            <a:ext cx="5253214" cy="723828"/>
          </a:xfrm>
          <a:prstGeom prst="rect">
            <a:avLst/>
          </a:prstGeom>
        </p:spPr>
      </p:pic>
      <p:pic>
        <p:nvPicPr>
          <p:cNvPr id="6" name="Screen Shot 2014-11-04 at 15.13.57.png" descr="/Users/rach/Desktop/Screen Shot 2014-11-04 at 15.13.57.png"/>
          <p:cNvPicPr>
            <a:picLocks noChangeAspect="1"/>
          </p:cNvPicPr>
          <p:nvPr/>
        </p:nvPicPr>
        <p:blipFill rotWithShape="1">
          <a:blip r:embed="rId7" r:link="rId8">
            <a:extLst>
              <a:ext uri="{28A0092B-C50C-407E-A947-70E740481C1C}">
                <a14:useLocalDpi xmlns:a14="http://schemas.microsoft.com/office/drawing/2010/main" val="0"/>
              </a:ext>
            </a:extLst>
          </a:blip>
          <a:srcRect l="17705" r="2745"/>
          <a:stretch/>
        </p:blipFill>
        <p:spPr>
          <a:xfrm>
            <a:off x="4912237" y="2801212"/>
            <a:ext cx="4172496" cy="2184400"/>
          </a:xfrm>
          <a:prstGeom prst="rect">
            <a:avLst/>
          </a:prstGeom>
        </p:spPr>
      </p:pic>
      <p:sp>
        <p:nvSpPr>
          <p:cNvPr id="7" name="Frame 6"/>
          <p:cNvSpPr/>
          <p:nvPr/>
        </p:nvSpPr>
        <p:spPr>
          <a:xfrm>
            <a:off x="6531252" y="3121756"/>
            <a:ext cx="467233" cy="263616"/>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806816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One major difference from Erlang</a:t>
            </a:r>
            <a:endParaRPr lang="en-US" dirty="0"/>
          </a:p>
        </p:txBody>
      </p:sp>
      <p:sp>
        <p:nvSpPr>
          <p:cNvPr id="3" name="Content Placeholder 2"/>
          <p:cNvSpPr>
            <a:spLocks noGrp="1"/>
          </p:cNvSpPr>
          <p:nvPr>
            <p:ph idx="1"/>
          </p:nvPr>
        </p:nvSpPr>
        <p:spPr/>
        <p:txBody>
          <a:bodyPr/>
          <a:lstStyle/>
          <a:p>
            <a:pPr marL="82296" indent="0">
              <a:buNone/>
            </a:pPr>
            <a:r>
              <a:rPr lang="en-US" dirty="0" smtClean="0"/>
              <a:t>F# agents do not work across process boundaries, only within the same process. </a:t>
            </a:r>
          </a:p>
          <a:p>
            <a:pPr marL="82296" indent="0">
              <a:buNone/>
            </a:pPr>
            <a:endParaRPr lang="en-US" dirty="0" smtClean="0"/>
          </a:p>
          <a:p>
            <a:pPr marL="82296" indent="0">
              <a:buNone/>
            </a:pPr>
            <a:r>
              <a:rPr lang="en-US" dirty="0" smtClean="0">
                <a:sym typeface="Wingdings"/>
              </a:rPr>
              <a:t> </a:t>
            </a:r>
            <a:r>
              <a:rPr lang="en-US" dirty="0" smtClean="0"/>
              <a:t>Enter Cricket (previously </a:t>
            </a:r>
            <a:r>
              <a:rPr lang="en-US" dirty="0" err="1" smtClean="0"/>
              <a:t>FSharp.Actor</a:t>
            </a:r>
            <a:r>
              <a:rPr lang="en-US" dirty="0" smtClean="0"/>
              <a:t>)</a:t>
            </a:r>
          </a:p>
          <a:p>
            <a:endParaRPr lang="en-US" dirty="0"/>
          </a:p>
        </p:txBody>
      </p:sp>
      <p:sp>
        <p:nvSpPr>
          <p:cNvPr id="4" name="Frame 3"/>
          <p:cNvSpPr/>
          <p:nvPr/>
        </p:nvSpPr>
        <p:spPr>
          <a:xfrm>
            <a:off x="1041400" y="1989667"/>
            <a:ext cx="3361267" cy="49106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79731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Cricket</a:t>
            </a:r>
            <a:endParaRPr lang="en-US" dirty="0"/>
          </a:p>
        </p:txBody>
      </p:sp>
      <p:pic>
        <p:nvPicPr>
          <p:cNvPr id="4" name="Screen Shot 2014-11-04 at 15.29.15.png" descr="/Users/rach/Desktop/Screen Shot 2014-11-04 at 15.29.15.png"/>
          <p:cNvPicPr>
            <a:picLocks noGrp="1" noChangeAspect="1"/>
          </p:cNvPicPr>
          <p:nvPr>
            <p:ph idx="1"/>
          </p:nvPr>
        </p:nvPicPr>
        <p:blipFill rotWithShape="1">
          <a:blip r:embed="rId3" r:link="rId4">
            <a:extLst>
              <a:ext uri="{28A0092B-C50C-407E-A947-70E740481C1C}">
                <a14:useLocalDpi xmlns:a14="http://schemas.microsoft.com/office/drawing/2010/main" val="0"/>
              </a:ext>
            </a:extLst>
          </a:blip>
          <a:srcRect l="9736" t="5627" r="-160" b="1251"/>
          <a:stretch/>
        </p:blipFill>
        <p:spPr>
          <a:xfrm>
            <a:off x="1201882" y="1345490"/>
            <a:ext cx="6758524" cy="3352800"/>
          </a:xfrm>
        </p:spPr>
      </p:pic>
      <p:pic>
        <p:nvPicPr>
          <p:cNvPr id="6" name="Screen Shot 2014-11-04 at 15.30.18.png" descr="/Users/rach/Desktop/Screen Shot 2014-11-04 at 15.30.18.png"/>
          <p:cNvPicPr>
            <a:picLocks noChangeAspect="1"/>
          </p:cNvPicPr>
          <p:nvPr/>
        </p:nvPicPr>
        <p:blipFill rotWithShape="1">
          <a:blip r:embed="rId5" r:link="rId6">
            <a:extLst>
              <a:ext uri="{28A0092B-C50C-407E-A947-70E740481C1C}">
                <a14:useLocalDpi xmlns:a14="http://schemas.microsoft.com/office/drawing/2010/main" val="0"/>
              </a:ext>
            </a:extLst>
          </a:blip>
          <a:srcRect l="18646" r="3061"/>
          <a:stretch/>
        </p:blipFill>
        <p:spPr>
          <a:xfrm>
            <a:off x="5057328" y="4775288"/>
            <a:ext cx="2455971" cy="254000"/>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55421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Cricket remoting</a:t>
            </a:r>
            <a:endParaRPr lang="en-US" dirty="0"/>
          </a:p>
        </p:txBody>
      </p:sp>
      <p:pic>
        <p:nvPicPr>
          <p:cNvPr id="4" name="Screen Shot 2014-11-04 at 15.37.52.png" descr="/Users/rach/Desktop/Screen Shot 2014-11-04 at 15.37.52.png"/>
          <p:cNvPicPr>
            <a:picLocks noGrp="1" noChangeAspect="1"/>
          </p:cNvPicPr>
          <p:nvPr>
            <p:ph idx="1"/>
          </p:nvPr>
        </p:nvPicPr>
        <p:blipFill rotWithShape="1">
          <a:blip r:embed="rId2" r:link="rId3">
            <a:extLst>
              <a:ext uri="{28A0092B-C50C-407E-A947-70E740481C1C}">
                <a14:useLocalDpi xmlns:a14="http://schemas.microsoft.com/office/drawing/2010/main" val="0"/>
              </a:ext>
            </a:extLst>
          </a:blip>
          <a:srcRect l="6745" t="188" r="1872" b="3519"/>
          <a:stretch/>
        </p:blipFill>
        <p:spPr>
          <a:xfrm>
            <a:off x="847344" y="1759747"/>
            <a:ext cx="7467600" cy="2188798"/>
          </a:xfrm>
        </p:spPr>
      </p:pic>
    </p:spTree>
    <p:extLst>
      <p:ext uri="{BB962C8B-B14F-4D97-AF65-F5344CB8AC3E}">
        <p14:creationId xmlns:p14="http://schemas.microsoft.com/office/powerpoint/2010/main" val="2776060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Cricket</a:t>
            </a:r>
            <a:endParaRPr lang="en-US" dirty="0"/>
          </a:p>
        </p:txBody>
      </p:sp>
      <p:pic>
        <p:nvPicPr>
          <p:cNvPr id="4" name="Screen Shot 2014-11-04 at 15.29.15.png"/>
          <p:cNvPicPr>
            <a:picLocks noGrp="1" noChangeAspect="1"/>
          </p:cNvPicPr>
          <p:nvPr>
            <p:ph idx="1"/>
          </p:nvPr>
        </p:nvPicPr>
        <p:blipFill rotWithShape="1">
          <a:blip r:embed="rId3" r:link="rId4">
            <a:extLst>
              <a:ext uri="{28A0092B-C50C-407E-A947-70E740481C1C}">
                <a14:useLocalDpi xmlns:a14="http://schemas.microsoft.com/office/drawing/2010/main" val="0"/>
              </a:ext>
            </a:extLst>
          </a:blip>
          <a:srcRect l="9267" r="2808"/>
          <a:stretch/>
        </p:blipFill>
        <p:spPr>
          <a:xfrm>
            <a:off x="1753277" y="1439334"/>
            <a:ext cx="5655733" cy="3263900"/>
          </a:xfrm>
        </p:spPr>
      </p:pic>
    </p:spTree>
    <p:extLst>
      <p:ext uri="{BB962C8B-B14F-4D97-AF65-F5344CB8AC3E}">
        <p14:creationId xmlns:p14="http://schemas.microsoft.com/office/powerpoint/2010/main" val="3170080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01929" y="219955"/>
            <a:ext cx="8732683" cy="4711052"/>
            <a:chOff x="201928" y="219954"/>
            <a:chExt cx="8732683" cy="4711052"/>
          </a:xfrm>
        </p:grpSpPr>
        <p:sp>
          <p:nvSpPr>
            <p:cNvPr id="3" name="Freeform 2"/>
            <p:cNvSpPr/>
            <p:nvPr/>
          </p:nvSpPr>
          <p:spPr>
            <a:xfrm>
              <a:off x="201928" y="21995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spcFirstLastPara="0" vert="horz" wrap="square" lIns="91440" tIns="91440" rIns="91440" bIns="91440" numCol="1" spcCol="1270" anchor="ctr" anchorCtr="0">
              <a:noAutofit/>
            </a:bodyPr>
            <a:lstStyle/>
            <a:p>
              <a:pPr algn="ctr" defTabSz="1066773">
                <a:lnSpc>
                  <a:spcPct val="90000"/>
                </a:lnSpc>
                <a:spcBef>
                  <a:spcPct val="0"/>
                </a:spcBef>
                <a:spcAft>
                  <a:spcPct val="35000"/>
                </a:spcAft>
              </a:pPr>
              <a:r>
                <a:rPr lang="en-US" sz="2400" b="1" dirty="0">
                  <a:latin typeface="Graphik Black" charset="0"/>
                  <a:ea typeface="Graphik Black" charset="0"/>
                  <a:cs typeface="Graphik Black" charset="0"/>
                </a:rPr>
                <a:t>Azure</a:t>
              </a:r>
            </a:p>
          </p:txBody>
        </p:sp>
        <p:sp>
          <p:nvSpPr>
            <p:cNvPr id="5" name="Freeform 4"/>
            <p:cNvSpPr/>
            <p:nvPr/>
          </p:nvSpPr>
          <p:spPr>
            <a:xfrm>
              <a:off x="1465869" y="21995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650" dirty="0">
                  <a:latin typeface="Graphik Extralight" charset="0"/>
                  <a:ea typeface="Graphik Extralight" charset="0"/>
                  <a:cs typeface="Graphik Extralight" charset="0"/>
                </a:rPr>
                <a:t>Web sites</a:t>
              </a:r>
            </a:p>
          </p:txBody>
        </p:sp>
        <p:sp>
          <p:nvSpPr>
            <p:cNvPr id="6" name="Freeform 5"/>
            <p:cNvSpPr/>
            <p:nvPr/>
          </p:nvSpPr>
          <p:spPr>
            <a:xfrm>
              <a:off x="2729810" y="21995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400" dirty="0">
                  <a:latin typeface="Graphik Extralight" charset="0"/>
                  <a:ea typeface="Graphik Extralight" charset="0"/>
                  <a:cs typeface="Graphik Extralight" charset="0"/>
                </a:rPr>
                <a:t>Cloud services</a:t>
              </a:r>
            </a:p>
          </p:txBody>
        </p:sp>
        <p:sp>
          <p:nvSpPr>
            <p:cNvPr id="7" name="Freeform 6"/>
            <p:cNvSpPr/>
            <p:nvPr/>
          </p:nvSpPr>
          <p:spPr>
            <a:xfrm>
              <a:off x="3993751" y="21995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3000" dirty="0">
                  <a:latin typeface="Graphik Extralight" charset="0"/>
                  <a:ea typeface="Graphik Extralight" charset="0"/>
                  <a:cs typeface="Graphik Extralight" charset="0"/>
                </a:rPr>
                <a:t>VMs</a:t>
              </a:r>
            </a:p>
          </p:txBody>
        </p:sp>
        <p:sp>
          <p:nvSpPr>
            <p:cNvPr id="8" name="Freeform 7"/>
            <p:cNvSpPr/>
            <p:nvPr/>
          </p:nvSpPr>
          <p:spPr>
            <a:xfrm>
              <a:off x="5257692" y="21995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400" dirty="0">
                  <a:latin typeface="Graphik Extralight" charset="0"/>
                  <a:ea typeface="Graphik Extralight" charset="0"/>
                  <a:cs typeface="Graphik Extralight" charset="0"/>
                </a:rPr>
                <a:t>Service bus queues</a:t>
              </a:r>
            </a:p>
          </p:txBody>
        </p:sp>
        <p:sp>
          <p:nvSpPr>
            <p:cNvPr id="9" name="Freeform 8"/>
            <p:cNvSpPr/>
            <p:nvPr/>
          </p:nvSpPr>
          <p:spPr>
            <a:xfrm>
              <a:off x="6521633" y="21995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400" dirty="0">
                  <a:latin typeface="Graphik Extralight" charset="0"/>
                  <a:ea typeface="Graphik Extralight" charset="0"/>
                  <a:cs typeface="Graphik Extralight" charset="0"/>
                </a:rPr>
                <a:t>Services bus topics</a:t>
              </a:r>
            </a:p>
          </p:txBody>
        </p:sp>
        <p:sp>
          <p:nvSpPr>
            <p:cNvPr id="10" name="Freeform 9"/>
            <p:cNvSpPr/>
            <p:nvPr/>
          </p:nvSpPr>
          <p:spPr>
            <a:xfrm>
              <a:off x="7785574" y="21995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400" dirty="0">
                  <a:latin typeface="Graphik Extralight" charset="0"/>
                  <a:ea typeface="Graphik Extralight" charset="0"/>
                  <a:cs typeface="Graphik Extralight" charset="0"/>
                </a:rPr>
                <a:t>Blob storage </a:t>
              </a:r>
            </a:p>
          </p:txBody>
        </p:sp>
        <p:sp>
          <p:nvSpPr>
            <p:cNvPr id="11" name="Freeform 10"/>
            <p:cNvSpPr/>
            <p:nvPr/>
          </p:nvSpPr>
          <p:spPr>
            <a:xfrm>
              <a:off x="201928" y="1024280"/>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650" dirty="0">
                  <a:latin typeface="Graphik Extralight" charset="0"/>
                  <a:ea typeface="Graphik Extralight" charset="0"/>
                  <a:cs typeface="Graphik Extralight" charset="0"/>
                </a:rPr>
                <a:t>Table storage</a:t>
              </a:r>
            </a:p>
          </p:txBody>
        </p:sp>
        <p:sp>
          <p:nvSpPr>
            <p:cNvPr id="12" name="Freeform 11"/>
            <p:cNvSpPr/>
            <p:nvPr/>
          </p:nvSpPr>
          <p:spPr>
            <a:xfrm>
              <a:off x="1465869" y="1024280"/>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2100" dirty="0">
                  <a:latin typeface="Graphik Extralight" charset="0"/>
                  <a:ea typeface="Graphik Extralight" charset="0"/>
                  <a:cs typeface="Graphik Extralight" charset="0"/>
                </a:rPr>
                <a:t>Queues</a:t>
              </a:r>
            </a:p>
          </p:txBody>
        </p:sp>
        <p:sp>
          <p:nvSpPr>
            <p:cNvPr id="13" name="Freeform 12"/>
            <p:cNvSpPr/>
            <p:nvPr/>
          </p:nvSpPr>
          <p:spPr>
            <a:xfrm>
              <a:off x="2729810" y="1024280"/>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dirty="0">
                  <a:latin typeface="Graphik Extralight" charset="0"/>
                  <a:ea typeface="Graphik Extralight" charset="0"/>
                  <a:cs typeface="Graphik Extralight" charset="0"/>
                </a:rPr>
                <a:t>Hadoop</a:t>
              </a:r>
            </a:p>
          </p:txBody>
        </p:sp>
        <p:sp>
          <p:nvSpPr>
            <p:cNvPr id="14" name="Freeform 13"/>
            <p:cNvSpPr/>
            <p:nvPr/>
          </p:nvSpPr>
          <p:spPr>
            <a:xfrm>
              <a:off x="3993751" y="1024280"/>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2700" dirty="0">
                  <a:latin typeface="Graphik Extralight" charset="0"/>
                  <a:ea typeface="Graphik Extralight" charset="0"/>
                  <a:cs typeface="Graphik Extralight" charset="0"/>
                </a:rPr>
                <a:t>DNS</a:t>
              </a:r>
            </a:p>
          </p:txBody>
        </p:sp>
        <p:sp>
          <p:nvSpPr>
            <p:cNvPr id="15" name="Freeform 14"/>
            <p:cNvSpPr/>
            <p:nvPr/>
          </p:nvSpPr>
          <p:spPr>
            <a:xfrm>
              <a:off x="5257692" y="1024280"/>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400" dirty="0">
                  <a:latin typeface="Graphik Extralight" charset="0"/>
                  <a:ea typeface="Graphik Extralight" charset="0"/>
                  <a:cs typeface="Graphik Extralight" charset="0"/>
                </a:rPr>
                <a:t>Active directory</a:t>
              </a:r>
            </a:p>
          </p:txBody>
        </p:sp>
        <p:sp>
          <p:nvSpPr>
            <p:cNvPr id="16" name="Freeform 15"/>
            <p:cNvSpPr/>
            <p:nvPr/>
          </p:nvSpPr>
          <p:spPr>
            <a:xfrm>
              <a:off x="6521633" y="1024280"/>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1"/>
            </a:solidFill>
            <a:ln>
              <a:noFill/>
            </a:ln>
          </p:spPr>
          <p:style>
            <a:lnRef idx="3">
              <a:schemeClr val="lt1"/>
            </a:lnRef>
            <a:fillRef idx="1">
              <a:schemeClr val="accent4"/>
            </a:fillRef>
            <a:effectRef idx="1">
              <a:schemeClr val="accent4"/>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400" dirty="0">
                  <a:latin typeface="Graphik Extralight" charset="0"/>
                  <a:ea typeface="Graphik Extralight" charset="0"/>
                  <a:cs typeface="Graphik Extralight" charset="0"/>
                </a:rPr>
                <a:t>SQL Azure</a:t>
              </a:r>
            </a:p>
          </p:txBody>
        </p:sp>
        <p:sp>
          <p:nvSpPr>
            <p:cNvPr id="17" name="Freeform 16"/>
            <p:cNvSpPr/>
            <p:nvPr/>
          </p:nvSpPr>
          <p:spPr>
            <a:xfrm>
              <a:off x="7785574" y="1024280"/>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5"/>
            </a:solidFill>
            <a:ln>
              <a:noFill/>
            </a:ln>
          </p:spPr>
          <p:style>
            <a:lnRef idx="3">
              <a:schemeClr val="lt1"/>
            </a:lnRef>
            <a:fillRef idx="1">
              <a:schemeClr val="accent3"/>
            </a:fillRef>
            <a:effectRef idx="1">
              <a:schemeClr val="accent3"/>
            </a:effectRef>
            <a:fontRef idx="minor">
              <a:schemeClr val="lt1"/>
            </a:fontRef>
          </p:style>
          <p:txBody>
            <a:bodyPr spcFirstLastPara="0" vert="horz" wrap="square" lIns="144780" tIns="144780" rIns="144780" bIns="144780" numCol="1" spcCol="1270" anchor="ctr" anchorCtr="0">
              <a:noAutofit/>
            </a:bodyPr>
            <a:lstStyle/>
            <a:p>
              <a:pPr algn="ctr" defTabSz="888978">
                <a:lnSpc>
                  <a:spcPct val="90000"/>
                </a:lnSpc>
                <a:spcBef>
                  <a:spcPct val="0"/>
                </a:spcBef>
                <a:spcAft>
                  <a:spcPct val="35000"/>
                </a:spcAft>
              </a:pPr>
              <a:r>
                <a:rPr lang="en-US" sz="3600" dirty="0">
                  <a:solidFill>
                    <a:sysClr val="windowText" lastClr="000000"/>
                  </a:solidFill>
                  <a:latin typeface="Graphik Extralight" charset="0"/>
                  <a:ea typeface="Graphik Extralight" charset="0"/>
                  <a:cs typeface="Graphik Extralight" charset="0"/>
                </a:rPr>
                <a:t>R</a:t>
              </a:r>
            </a:p>
          </p:txBody>
        </p:sp>
        <p:sp>
          <p:nvSpPr>
            <p:cNvPr id="18" name="Freeform 17"/>
            <p:cNvSpPr/>
            <p:nvPr/>
          </p:nvSpPr>
          <p:spPr>
            <a:xfrm>
              <a:off x="201928" y="1828606"/>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p:spPr>
          <p:style>
            <a:lnRef idx="3">
              <a:schemeClr val="lt1"/>
            </a:lnRef>
            <a:fillRef idx="1">
              <a:schemeClr val="accent3"/>
            </a:fillRef>
            <a:effectRef idx="1">
              <a:schemeClr val="accent3"/>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3803" b="1" dirty="0">
                  <a:latin typeface="Graphik" charset="0"/>
                  <a:ea typeface="Graphik" charset="0"/>
                  <a:cs typeface="Graphik" charset="0"/>
                </a:rPr>
                <a:t>F#</a:t>
              </a:r>
            </a:p>
          </p:txBody>
        </p:sp>
        <p:sp>
          <p:nvSpPr>
            <p:cNvPr id="19" name="Freeform 18"/>
            <p:cNvSpPr/>
            <p:nvPr/>
          </p:nvSpPr>
          <p:spPr>
            <a:xfrm>
              <a:off x="1465869" y="1828606"/>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p:spPr>
          <p:style>
            <a:lnRef idx="3">
              <a:schemeClr val="lt1"/>
            </a:lnRef>
            <a:fillRef idx="1">
              <a:schemeClr val="accent3"/>
            </a:fillRef>
            <a:effectRef idx="1">
              <a:schemeClr val="accent3"/>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3000" dirty="0">
                  <a:latin typeface="Graphik Extralight" charset="0"/>
                  <a:ea typeface="Graphik Extralight" charset="0"/>
                  <a:cs typeface="Graphik Extralight" charset="0"/>
                </a:rPr>
                <a:t>Paket</a:t>
              </a:r>
            </a:p>
          </p:txBody>
        </p:sp>
        <p:sp>
          <p:nvSpPr>
            <p:cNvPr id="20" name="Freeform 19"/>
            <p:cNvSpPr/>
            <p:nvPr/>
          </p:nvSpPr>
          <p:spPr>
            <a:xfrm>
              <a:off x="2729810" y="1828606"/>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p:spPr>
          <p:style>
            <a:lnRef idx="3">
              <a:schemeClr val="lt1"/>
            </a:lnRef>
            <a:fillRef idx="1">
              <a:schemeClr val="accent3"/>
            </a:fillRef>
            <a:effectRef idx="1">
              <a:schemeClr val="accent3"/>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500" dirty="0">
                  <a:latin typeface="Graphik Extralight" charset="0"/>
                  <a:ea typeface="Graphik Extralight" charset="0"/>
                  <a:cs typeface="Graphik Extralight" charset="0"/>
                </a:rPr>
                <a:t>FSharp.Data</a:t>
              </a:r>
            </a:p>
          </p:txBody>
        </p:sp>
        <p:sp>
          <p:nvSpPr>
            <p:cNvPr id="21" name="Freeform 20"/>
            <p:cNvSpPr/>
            <p:nvPr/>
          </p:nvSpPr>
          <p:spPr>
            <a:xfrm>
              <a:off x="3993751" y="1828606"/>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p:spPr>
          <p:style>
            <a:lnRef idx="3">
              <a:schemeClr val="lt1"/>
            </a:lnRef>
            <a:fillRef idx="1">
              <a:schemeClr val="accent3"/>
            </a:fillRef>
            <a:effectRef idx="1">
              <a:schemeClr val="accent3"/>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950" dirty="0">
                  <a:latin typeface="Graphik Extralight" charset="0"/>
                  <a:ea typeface="Graphik Extralight" charset="0"/>
                  <a:cs typeface="Graphik Extralight" charset="0"/>
                </a:rPr>
                <a:t>Chessie</a:t>
              </a:r>
            </a:p>
          </p:txBody>
        </p:sp>
        <p:sp>
          <p:nvSpPr>
            <p:cNvPr id="22" name="Freeform 21"/>
            <p:cNvSpPr/>
            <p:nvPr/>
          </p:nvSpPr>
          <p:spPr>
            <a:xfrm>
              <a:off x="5257692" y="1828606"/>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p:spPr>
          <p:style>
            <a:lnRef idx="3">
              <a:schemeClr val="lt1"/>
            </a:lnRef>
            <a:fillRef idx="1">
              <a:schemeClr val="accent3"/>
            </a:fillRef>
            <a:effectRef idx="1">
              <a:schemeClr val="accent3"/>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950" dirty="0">
                  <a:latin typeface="Graphik Extralight" charset="0"/>
                  <a:ea typeface="Graphik Extralight" charset="0"/>
                  <a:cs typeface="Graphik Extralight" charset="0"/>
                </a:rPr>
                <a:t>Unquote</a:t>
              </a:r>
            </a:p>
          </p:txBody>
        </p:sp>
        <p:sp>
          <p:nvSpPr>
            <p:cNvPr id="23" name="Freeform 22"/>
            <p:cNvSpPr/>
            <p:nvPr/>
          </p:nvSpPr>
          <p:spPr>
            <a:xfrm>
              <a:off x="6521633" y="1828606"/>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p:spPr>
          <p:style>
            <a:lnRef idx="3">
              <a:schemeClr val="lt1"/>
            </a:lnRef>
            <a:fillRef idx="1">
              <a:schemeClr val="accent3"/>
            </a:fillRef>
            <a:effectRef idx="1">
              <a:schemeClr val="accent3"/>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300" dirty="0">
                  <a:latin typeface="Graphik Extralight" charset="0"/>
                  <a:ea typeface="Graphik Extralight" charset="0"/>
                  <a:cs typeface="Graphik Extralight" charset="0"/>
                </a:rPr>
                <a:t>SQLProvider</a:t>
              </a:r>
            </a:p>
          </p:txBody>
        </p:sp>
        <p:sp>
          <p:nvSpPr>
            <p:cNvPr id="24" name="Freeform 23"/>
            <p:cNvSpPr/>
            <p:nvPr/>
          </p:nvSpPr>
          <p:spPr>
            <a:xfrm>
              <a:off x="7785574" y="1828606"/>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5"/>
            </a:solidFill>
            <a:ln>
              <a:noFill/>
            </a:ln>
          </p:spPr>
          <p:style>
            <a:lnRef idx="3">
              <a:schemeClr val="lt1"/>
            </a:lnRef>
            <a:fillRef idx="1">
              <a:schemeClr val="accent3"/>
            </a:fillRef>
            <a:effectRef idx="1">
              <a:schemeClr val="accent3"/>
            </a:effectRef>
            <a:fontRef idx="minor">
              <a:schemeClr val="lt1"/>
            </a:fontRef>
          </p:style>
          <p:txBody>
            <a:bodyPr spcFirstLastPara="0" vert="horz" wrap="square" lIns="80010" tIns="80010" rIns="80010" bIns="80010" numCol="1" spcCol="1270" anchor="ctr" anchorCtr="0">
              <a:noAutofit/>
            </a:bodyPr>
            <a:lstStyle/>
            <a:p>
              <a:pPr algn="ctr" defTabSz="933427">
                <a:lnSpc>
                  <a:spcPct val="90000"/>
                </a:lnSpc>
                <a:spcBef>
                  <a:spcPct val="0"/>
                </a:spcBef>
                <a:spcAft>
                  <a:spcPct val="35000"/>
                </a:spcAft>
              </a:pPr>
              <a:r>
                <a:rPr lang="en-US" sz="2250" dirty="0">
                  <a:solidFill>
                    <a:sysClr val="windowText" lastClr="000000"/>
                  </a:solidFill>
                  <a:latin typeface="Graphik Extralight" charset="0"/>
                  <a:ea typeface="Graphik Extralight" charset="0"/>
                  <a:cs typeface="Graphik Extralight" charset="0"/>
                </a:rPr>
                <a:t>Python</a:t>
              </a:r>
            </a:p>
          </p:txBody>
        </p:sp>
        <p:sp>
          <p:nvSpPr>
            <p:cNvPr id="25" name="Freeform 24"/>
            <p:cNvSpPr/>
            <p:nvPr/>
          </p:nvSpPr>
          <p:spPr>
            <a:xfrm>
              <a:off x="201928" y="2632932"/>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p:spPr>
          <p:style>
            <a:lnRef idx="3">
              <a:schemeClr val="lt1"/>
            </a:lnRef>
            <a:fillRef idx="1">
              <a:schemeClr val="accent3"/>
            </a:fillRef>
            <a:effectRef idx="1">
              <a:schemeClr val="accent3"/>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950" dirty="0">
                  <a:latin typeface="Graphik Extralight" charset="0"/>
                  <a:ea typeface="Graphik Extralight" charset="0"/>
                  <a:cs typeface="Graphik Extralight" charset="0"/>
                </a:rPr>
                <a:t>Deedle</a:t>
              </a:r>
            </a:p>
          </p:txBody>
        </p:sp>
        <p:sp>
          <p:nvSpPr>
            <p:cNvPr id="26" name="Freeform 25"/>
            <p:cNvSpPr/>
            <p:nvPr/>
          </p:nvSpPr>
          <p:spPr>
            <a:xfrm>
              <a:off x="1465869" y="2632932"/>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137160" tIns="137160" rIns="137160" bIns="137160" numCol="1" spcCol="1270" anchor="ctr" anchorCtr="0">
              <a:noAutofit/>
            </a:bodyPr>
            <a:lstStyle/>
            <a:p>
              <a:pPr algn="ctr" defTabSz="1600160">
                <a:lnSpc>
                  <a:spcPct val="90000"/>
                </a:lnSpc>
                <a:spcBef>
                  <a:spcPct val="0"/>
                </a:spcBef>
                <a:spcAft>
                  <a:spcPct val="35000"/>
                </a:spcAft>
              </a:pPr>
              <a:r>
                <a:rPr lang="en-US" sz="2700" dirty="0">
                  <a:latin typeface="Graphik Extralight" charset="0"/>
                  <a:ea typeface="Graphik Extralight" charset="0"/>
                  <a:cs typeface="Graphik Extralight" charset="0"/>
                </a:rPr>
                <a:t>FAKE</a:t>
              </a:r>
            </a:p>
          </p:txBody>
        </p:sp>
        <p:sp>
          <p:nvSpPr>
            <p:cNvPr id="27" name="Freeform 26"/>
            <p:cNvSpPr/>
            <p:nvPr/>
          </p:nvSpPr>
          <p:spPr>
            <a:xfrm>
              <a:off x="2729810" y="2632932"/>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2"/>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76200" tIns="76200" rIns="76200" bIns="76200" numCol="1" spcCol="1270" anchor="ctr" anchorCtr="0">
              <a:noAutofit/>
            </a:bodyPr>
            <a:lstStyle/>
            <a:p>
              <a:pPr algn="ctr" defTabSz="888978">
                <a:lnSpc>
                  <a:spcPct val="90000"/>
                </a:lnSpc>
                <a:spcBef>
                  <a:spcPct val="0"/>
                </a:spcBef>
                <a:spcAft>
                  <a:spcPct val="35000"/>
                </a:spcAft>
              </a:pPr>
              <a:r>
                <a:rPr lang="en-US" sz="1200" dirty="0" err="1">
                  <a:latin typeface="Graphik Extralight" charset="0"/>
                  <a:ea typeface="Graphik Extralight" charset="0"/>
                  <a:cs typeface="Graphik Extralight" charset="0"/>
                </a:rPr>
                <a:t>FSharp.Async</a:t>
              </a:r>
              <a:endParaRPr lang="en-US" sz="1200" dirty="0">
                <a:latin typeface="Graphik Extralight" charset="0"/>
                <a:ea typeface="Graphik Extralight" charset="0"/>
                <a:cs typeface="Graphik Extralight" charset="0"/>
              </a:endParaRPr>
            </a:p>
          </p:txBody>
        </p:sp>
        <p:sp>
          <p:nvSpPr>
            <p:cNvPr id="28" name="Freeform 27"/>
            <p:cNvSpPr/>
            <p:nvPr/>
          </p:nvSpPr>
          <p:spPr>
            <a:xfrm>
              <a:off x="3993751" y="2632932"/>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6"/>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114300" tIns="114300" rIns="114300" bIns="114300" numCol="1" spcCol="1270" anchor="ctr" anchorCtr="0">
              <a:noAutofit/>
            </a:bodyPr>
            <a:lstStyle/>
            <a:p>
              <a:pPr algn="ctr" defTabSz="1333467">
                <a:lnSpc>
                  <a:spcPct val="90000"/>
                </a:lnSpc>
                <a:spcBef>
                  <a:spcPct val="0"/>
                </a:spcBef>
                <a:spcAft>
                  <a:spcPct val="35000"/>
                </a:spcAft>
              </a:pPr>
              <a:r>
                <a:rPr lang="en-US" sz="2250" dirty="0">
                  <a:solidFill>
                    <a:schemeClr val="tx1"/>
                  </a:solidFill>
                  <a:latin typeface="Graphik Extralight" charset="0"/>
                  <a:ea typeface="Graphik Extralight" charset="0"/>
                  <a:cs typeface="Graphik Extralight" charset="0"/>
                </a:rPr>
                <a:t>React</a:t>
              </a:r>
            </a:p>
          </p:txBody>
        </p:sp>
        <p:sp>
          <p:nvSpPr>
            <p:cNvPr id="29" name="Freeform 28"/>
            <p:cNvSpPr/>
            <p:nvPr/>
          </p:nvSpPr>
          <p:spPr>
            <a:xfrm>
              <a:off x="5257692" y="2632932"/>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6"/>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121920" tIns="121920" rIns="121920" bIns="121920" numCol="1" spcCol="1270" anchor="ctr" anchorCtr="0">
              <a:noAutofit/>
            </a:bodyPr>
            <a:lstStyle/>
            <a:p>
              <a:pPr algn="ctr" defTabSz="1422365">
                <a:lnSpc>
                  <a:spcPct val="90000"/>
                </a:lnSpc>
                <a:spcBef>
                  <a:spcPct val="0"/>
                </a:spcBef>
                <a:spcAft>
                  <a:spcPct val="35000"/>
                </a:spcAft>
              </a:pPr>
              <a:r>
                <a:rPr lang="en-US" sz="2850" dirty="0">
                  <a:solidFill>
                    <a:schemeClr val="tx1"/>
                  </a:solidFill>
                  <a:latin typeface="Graphik Extralight" charset="0"/>
                  <a:ea typeface="Graphik Extralight" charset="0"/>
                  <a:cs typeface="Graphik Extralight" charset="0"/>
                </a:rPr>
                <a:t>Node</a:t>
              </a:r>
            </a:p>
          </p:txBody>
        </p:sp>
        <p:sp>
          <p:nvSpPr>
            <p:cNvPr id="30" name="Freeform 29"/>
            <p:cNvSpPr/>
            <p:nvPr/>
          </p:nvSpPr>
          <p:spPr>
            <a:xfrm>
              <a:off x="6521633" y="2632932"/>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6"/>
            </a:solidFill>
            <a:ln>
              <a:noFill/>
            </a:ln>
          </p:spPr>
          <p:style>
            <a:lnRef idx="3">
              <a:schemeClr val="lt1"/>
            </a:lnRef>
            <a:fillRef idx="1">
              <a:schemeClr val="accent5"/>
            </a:fillRef>
            <a:effectRef idx="1">
              <a:schemeClr val="accent5"/>
            </a:effectRef>
            <a:fontRef idx="minor">
              <a:schemeClr val="lt1"/>
            </a:fontRef>
          </p:style>
          <p:txBody>
            <a:bodyPr spcFirstLastPara="0" vert="horz" wrap="square" lIns="76200" tIns="76200" rIns="76200" bIns="76200" numCol="1" spcCol="1270" anchor="ctr" anchorCtr="0">
              <a:noAutofit/>
            </a:bodyPr>
            <a:lstStyle/>
            <a:p>
              <a:pPr algn="ctr" defTabSz="888978">
                <a:lnSpc>
                  <a:spcPct val="90000"/>
                </a:lnSpc>
                <a:spcBef>
                  <a:spcPct val="0"/>
                </a:spcBef>
                <a:spcAft>
                  <a:spcPct val="35000"/>
                </a:spcAft>
              </a:pPr>
              <a:r>
                <a:rPr lang="en-US" sz="2000" dirty="0">
                  <a:solidFill>
                    <a:schemeClr val="tx1"/>
                  </a:solidFill>
                  <a:latin typeface="Graphik Extralight" charset="0"/>
                  <a:ea typeface="Graphik Extralight" charset="0"/>
                  <a:cs typeface="Graphik Extralight" charset="0"/>
                </a:rPr>
                <a:t>Angular</a:t>
              </a:r>
              <a:endParaRPr lang="en-US" sz="2200" dirty="0">
                <a:solidFill>
                  <a:schemeClr val="tx1"/>
                </a:solidFill>
                <a:latin typeface="Graphik Extralight" charset="0"/>
                <a:ea typeface="Graphik Extralight" charset="0"/>
                <a:cs typeface="Graphik Extralight" charset="0"/>
              </a:endParaRPr>
            </a:p>
          </p:txBody>
        </p:sp>
        <p:sp>
          <p:nvSpPr>
            <p:cNvPr id="31" name="Freeform 30"/>
            <p:cNvSpPr/>
            <p:nvPr/>
          </p:nvSpPr>
          <p:spPr>
            <a:xfrm>
              <a:off x="7785574" y="2632932"/>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5"/>
            </a:solidFill>
            <a:ln>
              <a:noFill/>
            </a:ln>
          </p:spPr>
          <p:style>
            <a:lnRef idx="3">
              <a:schemeClr val="lt1"/>
            </a:lnRef>
            <a:fillRef idx="1">
              <a:schemeClr val="accent5"/>
            </a:fillRef>
            <a:effectRef idx="1">
              <a:schemeClr val="accent5"/>
            </a:effectRef>
            <a:fontRef idx="minor">
              <a:schemeClr val="lt1"/>
            </a:fontRef>
          </p:style>
          <p:txBody>
            <a:bodyPr spcFirstLastPara="0" vert="horz" wrap="square" lIns="83820" tIns="83820" rIns="83820" bIns="83820" numCol="1" spcCol="1270" anchor="ctr" anchorCtr="0">
              <a:noAutofit/>
            </a:bodyPr>
            <a:lstStyle/>
            <a:p>
              <a:pPr algn="ctr" defTabSz="977876">
                <a:lnSpc>
                  <a:spcPct val="90000"/>
                </a:lnSpc>
                <a:spcBef>
                  <a:spcPct val="0"/>
                </a:spcBef>
                <a:spcAft>
                  <a:spcPct val="35000"/>
                </a:spcAft>
              </a:pPr>
              <a:r>
                <a:rPr lang="en-US" sz="3000" dirty="0">
                  <a:solidFill>
                    <a:sysClr val="windowText" lastClr="000000"/>
                  </a:solidFill>
                  <a:latin typeface="Graphik Extralight" charset="0"/>
                  <a:ea typeface="Graphik Extralight" charset="0"/>
                  <a:cs typeface="Graphik Extralight" charset="0"/>
                </a:rPr>
                <a:t>SAS</a:t>
              </a:r>
            </a:p>
          </p:txBody>
        </p:sp>
        <p:sp>
          <p:nvSpPr>
            <p:cNvPr id="32" name="Freeform 31"/>
            <p:cNvSpPr/>
            <p:nvPr/>
          </p:nvSpPr>
          <p:spPr>
            <a:xfrm>
              <a:off x="201928" y="3437258"/>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p:spPr>
          <p:style>
            <a:lnRef idx="3">
              <a:schemeClr val="lt1"/>
            </a:lnRef>
            <a:fillRef idx="1">
              <a:schemeClr val="accent5"/>
            </a:fillRef>
            <a:effectRef idx="1">
              <a:schemeClr val="accent5"/>
            </a:effectRef>
            <a:fontRef idx="minor">
              <a:schemeClr val="lt1"/>
            </a:fontRef>
          </p:style>
          <p:txBody>
            <a:bodyPr spcFirstLastPara="0" vert="horz" wrap="square" lIns="99060" tIns="99060" rIns="99060" bIns="99060" numCol="1" spcCol="1270" anchor="ctr" anchorCtr="0">
              <a:noAutofit/>
            </a:bodyPr>
            <a:lstStyle/>
            <a:p>
              <a:pPr algn="ctr" defTabSz="1155671">
                <a:lnSpc>
                  <a:spcPct val="90000"/>
                </a:lnSpc>
                <a:spcBef>
                  <a:spcPct val="0"/>
                </a:spcBef>
                <a:spcAft>
                  <a:spcPct val="35000"/>
                </a:spcAft>
              </a:pPr>
              <a:r>
                <a:rPr lang="en-US" sz="2600" dirty="0">
                  <a:solidFill>
                    <a:schemeClr val="bg1"/>
                  </a:solidFill>
                  <a:latin typeface="Graphik Extralight" charset="0"/>
                  <a:ea typeface="Graphik Extralight" charset="0"/>
                  <a:cs typeface="Graphik Extralight" charset="0"/>
                </a:rPr>
                <a:t>Storm</a:t>
              </a:r>
            </a:p>
          </p:txBody>
        </p:sp>
        <p:sp>
          <p:nvSpPr>
            <p:cNvPr id="33" name="Freeform 32"/>
            <p:cNvSpPr/>
            <p:nvPr/>
          </p:nvSpPr>
          <p:spPr>
            <a:xfrm>
              <a:off x="1465869" y="3437258"/>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68580" tIns="68580" rIns="68580" bIns="68580" numCol="1" spcCol="1270" anchor="ctr" anchorCtr="0">
              <a:noAutofit/>
            </a:bodyPr>
            <a:lstStyle/>
            <a:p>
              <a:pPr algn="ctr" defTabSz="800080">
                <a:lnSpc>
                  <a:spcPct val="90000"/>
                </a:lnSpc>
                <a:spcBef>
                  <a:spcPct val="0"/>
                </a:spcBef>
                <a:spcAft>
                  <a:spcPct val="35000"/>
                </a:spcAft>
              </a:pPr>
              <a:r>
                <a:rPr lang="en-US" dirty="0">
                  <a:solidFill>
                    <a:schemeClr val="bg1"/>
                  </a:solidFill>
                  <a:latin typeface="Graphik Extralight" charset="0"/>
                  <a:ea typeface="Graphik Extralight" charset="0"/>
                  <a:cs typeface="Graphik Extralight" charset="0"/>
                </a:rPr>
                <a:t>Elastic Search</a:t>
              </a:r>
            </a:p>
          </p:txBody>
        </p:sp>
        <p:sp>
          <p:nvSpPr>
            <p:cNvPr id="34" name="Freeform 33"/>
            <p:cNvSpPr/>
            <p:nvPr/>
          </p:nvSpPr>
          <p:spPr>
            <a:xfrm>
              <a:off x="2729810" y="3437258"/>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53340" tIns="53340" rIns="53340" bIns="53340" numCol="1" spcCol="1270" anchor="ctr" anchorCtr="0">
              <a:noAutofit/>
            </a:bodyPr>
            <a:lstStyle/>
            <a:p>
              <a:pPr algn="ctr" defTabSz="622285">
                <a:lnSpc>
                  <a:spcPct val="90000"/>
                </a:lnSpc>
                <a:spcBef>
                  <a:spcPct val="0"/>
                </a:spcBef>
                <a:spcAft>
                  <a:spcPct val="35000"/>
                </a:spcAft>
              </a:pPr>
              <a:r>
                <a:rPr lang="en-US" sz="1400" dirty="0">
                  <a:solidFill>
                    <a:schemeClr val="bg1"/>
                  </a:solidFill>
                  <a:latin typeface="Graphik Extralight" charset="0"/>
                  <a:ea typeface="Graphik Extralight" charset="0"/>
                  <a:cs typeface="Graphik Extralight" charset="0"/>
                </a:rPr>
                <a:t>EventStore</a:t>
              </a:r>
              <a:endParaRPr lang="en-US" sz="1600" dirty="0">
                <a:solidFill>
                  <a:schemeClr val="bg1"/>
                </a:solidFill>
                <a:latin typeface="Graphik Extralight" charset="0"/>
                <a:ea typeface="Graphik Extralight" charset="0"/>
                <a:cs typeface="Graphik Extralight" charset="0"/>
              </a:endParaRPr>
            </a:p>
          </p:txBody>
        </p:sp>
        <p:sp>
          <p:nvSpPr>
            <p:cNvPr id="35" name="Freeform 34"/>
            <p:cNvSpPr/>
            <p:nvPr/>
          </p:nvSpPr>
          <p:spPr>
            <a:xfrm>
              <a:off x="3993751" y="3437258"/>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45720" tIns="45720" rIns="45720" bIns="45720" numCol="1" spcCol="1270" anchor="ctr" anchorCtr="0">
              <a:noAutofit/>
            </a:bodyPr>
            <a:lstStyle/>
            <a:p>
              <a:pPr algn="ctr" defTabSz="533387">
                <a:lnSpc>
                  <a:spcPct val="90000"/>
                </a:lnSpc>
                <a:spcBef>
                  <a:spcPct val="0"/>
                </a:spcBef>
                <a:spcAft>
                  <a:spcPct val="35000"/>
                </a:spcAft>
              </a:pPr>
              <a:r>
                <a:rPr lang="en-US" sz="1200" dirty="0">
                  <a:solidFill>
                    <a:schemeClr val="bg1"/>
                  </a:solidFill>
                  <a:latin typeface="Graphik Extralight" charset="0"/>
                  <a:ea typeface="Graphik Extralight" charset="0"/>
                  <a:cs typeface="Graphik Extralight" charset="0"/>
                </a:rPr>
                <a:t>Microservices</a:t>
              </a:r>
              <a:endParaRPr lang="en-US" sz="1300" dirty="0">
                <a:solidFill>
                  <a:schemeClr val="bg1"/>
                </a:solidFill>
                <a:latin typeface="Graphik Extralight" charset="0"/>
                <a:ea typeface="Graphik Extralight" charset="0"/>
                <a:cs typeface="Graphik Extralight" charset="0"/>
              </a:endParaRPr>
            </a:p>
          </p:txBody>
        </p:sp>
        <p:sp>
          <p:nvSpPr>
            <p:cNvPr id="36" name="Freeform 35"/>
            <p:cNvSpPr/>
            <p:nvPr/>
          </p:nvSpPr>
          <p:spPr>
            <a:xfrm>
              <a:off x="5257692" y="3437258"/>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76200" tIns="76200" rIns="76200" bIns="76200" numCol="1" spcCol="1270" anchor="ctr" anchorCtr="0">
              <a:noAutofit/>
            </a:bodyPr>
            <a:lstStyle/>
            <a:p>
              <a:pPr algn="ctr" defTabSz="888978">
                <a:lnSpc>
                  <a:spcPct val="90000"/>
                </a:lnSpc>
                <a:spcBef>
                  <a:spcPct val="0"/>
                </a:spcBef>
                <a:spcAft>
                  <a:spcPct val="35000"/>
                </a:spcAft>
              </a:pPr>
              <a:r>
                <a:rPr lang="en-US" sz="2000" dirty="0">
                  <a:solidFill>
                    <a:schemeClr val="bg1"/>
                  </a:solidFill>
                  <a:latin typeface="Graphik Extralight" charset="0"/>
                  <a:ea typeface="Graphik Extralight" charset="0"/>
                  <a:cs typeface="Graphik Extralight" charset="0"/>
                </a:rPr>
                <a:t>Consul</a:t>
              </a:r>
            </a:p>
          </p:txBody>
        </p:sp>
        <p:sp>
          <p:nvSpPr>
            <p:cNvPr id="37" name="Freeform 36"/>
            <p:cNvSpPr/>
            <p:nvPr/>
          </p:nvSpPr>
          <p:spPr>
            <a:xfrm>
              <a:off x="6521633" y="3437258"/>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91440" tIns="91440" rIns="91440" bIns="91440" numCol="1" spcCol="1270" anchor="ctr" anchorCtr="0">
              <a:noAutofit/>
            </a:bodyPr>
            <a:lstStyle/>
            <a:p>
              <a:pPr algn="ctr" defTabSz="1066773">
                <a:lnSpc>
                  <a:spcPct val="90000"/>
                </a:lnSpc>
                <a:spcBef>
                  <a:spcPct val="0"/>
                </a:spcBef>
                <a:spcAft>
                  <a:spcPct val="35000"/>
                </a:spcAft>
              </a:pPr>
              <a:r>
                <a:rPr lang="en-US" sz="2400" dirty="0">
                  <a:solidFill>
                    <a:schemeClr val="bg1"/>
                  </a:solidFill>
                  <a:latin typeface="Graphik Extralight" charset="0"/>
                  <a:ea typeface="Graphik Extralight" charset="0"/>
                  <a:cs typeface="Graphik Extralight" charset="0"/>
                </a:rPr>
                <a:t>Kafka</a:t>
              </a:r>
            </a:p>
          </p:txBody>
        </p:sp>
        <p:sp>
          <p:nvSpPr>
            <p:cNvPr id="38" name="Freeform 37"/>
            <p:cNvSpPr/>
            <p:nvPr/>
          </p:nvSpPr>
          <p:spPr>
            <a:xfrm>
              <a:off x="7785574" y="3437258"/>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5"/>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91440" tIns="91440" rIns="91440" bIns="91440" numCol="1" spcCol="1270" anchor="ctr" anchorCtr="0">
              <a:noAutofit/>
            </a:bodyPr>
            <a:lstStyle/>
            <a:p>
              <a:pPr algn="ctr" defTabSz="1066773">
                <a:lnSpc>
                  <a:spcPct val="90000"/>
                </a:lnSpc>
                <a:spcBef>
                  <a:spcPct val="0"/>
                </a:spcBef>
                <a:spcAft>
                  <a:spcPct val="35000"/>
                </a:spcAft>
              </a:pPr>
              <a:r>
                <a:rPr lang="en-US" sz="3000" dirty="0">
                  <a:solidFill>
                    <a:sysClr val="windowText" lastClr="000000"/>
                  </a:solidFill>
                  <a:latin typeface="Graphik Extralight" charset="0"/>
                  <a:ea typeface="Graphik Extralight" charset="0"/>
                  <a:cs typeface="Graphik Extralight" charset="0"/>
                </a:rPr>
                <a:t>PDW</a:t>
              </a:r>
            </a:p>
          </p:txBody>
        </p:sp>
        <p:sp>
          <p:nvSpPr>
            <p:cNvPr id="39" name="Freeform 38"/>
            <p:cNvSpPr/>
            <p:nvPr/>
          </p:nvSpPr>
          <p:spPr>
            <a:xfrm>
              <a:off x="201928" y="424158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76200" tIns="76200" rIns="76200" bIns="76200" numCol="1" spcCol="1270" anchor="ctr" anchorCtr="0">
              <a:noAutofit/>
            </a:bodyPr>
            <a:lstStyle/>
            <a:p>
              <a:pPr algn="ctr" defTabSz="888978">
                <a:lnSpc>
                  <a:spcPct val="90000"/>
                </a:lnSpc>
                <a:spcBef>
                  <a:spcPct val="0"/>
                </a:spcBef>
                <a:spcAft>
                  <a:spcPct val="35000"/>
                </a:spcAft>
              </a:pPr>
              <a:r>
                <a:rPr lang="en-US" sz="2000" dirty="0">
                  <a:solidFill>
                    <a:schemeClr val="bg1"/>
                  </a:solidFill>
                  <a:latin typeface="Graphik Extralight" charset="0"/>
                  <a:ea typeface="Graphik Extralight" charset="0"/>
                  <a:cs typeface="Graphik Extralight" charset="0"/>
                </a:rPr>
                <a:t>Splunk</a:t>
              </a:r>
              <a:endParaRPr lang="en-US" sz="2400" dirty="0">
                <a:solidFill>
                  <a:schemeClr val="bg1"/>
                </a:solidFill>
                <a:latin typeface="Graphik Extralight" charset="0"/>
                <a:ea typeface="Graphik Extralight" charset="0"/>
                <a:cs typeface="Graphik Extralight" charset="0"/>
              </a:endParaRPr>
            </a:p>
          </p:txBody>
        </p:sp>
        <p:sp>
          <p:nvSpPr>
            <p:cNvPr id="40" name="Freeform 39"/>
            <p:cNvSpPr/>
            <p:nvPr/>
          </p:nvSpPr>
          <p:spPr>
            <a:xfrm>
              <a:off x="1465869" y="424158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99060" tIns="99060" rIns="99060" bIns="99060" numCol="1" spcCol="1270" anchor="ctr" anchorCtr="0">
              <a:noAutofit/>
            </a:bodyPr>
            <a:lstStyle/>
            <a:p>
              <a:pPr algn="ctr" defTabSz="1155671">
                <a:lnSpc>
                  <a:spcPct val="90000"/>
                </a:lnSpc>
                <a:spcBef>
                  <a:spcPct val="0"/>
                </a:spcBef>
                <a:spcAft>
                  <a:spcPct val="35000"/>
                </a:spcAft>
              </a:pPr>
              <a:r>
                <a:rPr lang="en-US" sz="2600" dirty="0">
                  <a:solidFill>
                    <a:schemeClr val="bg1"/>
                  </a:solidFill>
                  <a:latin typeface="Graphik Extralight" charset="0"/>
                  <a:ea typeface="Graphik Extralight" charset="0"/>
                  <a:cs typeface="Graphik Extralight" charset="0"/>
                </a:rPr>
                <a:t>Redis</a:t>
              </a:r>
            </a:p>
          </p:txBody>
        </p:sp>
        <p:sp>
          <p:nvSpPr>
            <p:cNvPr id="41" name="Freeform 40"/>
            <p:cNvSpPr/>
            <p:nvPr/>
          </p:nvSpPr>
          <p:spPr>
            <a:xfrm>
              <a:off x="2729810" y="424158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121920" tIns="121920" rIns="121920" bIns="121920" numCol="1" spcCol="1270" anchor="ctr" anchorCtr="0">
              <a:noAutofit/>
            </a:bodyPr>
            <a:lstStyle/>
            <a:p>
              <a:pPr algn="ctr" defTabSz="1422365">
                <a:lnSpc>
                  <a:spcPct val="90000"/>
                </a:lnSpc>
                <a:spcBef>
                  <a:spcPct val="0"/>
                </a:spcBef>
                <a:spcAft>
                  <a:spcPct val="35000"/>
                </a:spcAft>
              </a:pPr>
              <a:r>
                <a:rPr lang="en-US" sz="3200" dirty="0">
                  <a:solidFill>
                    <a:schemeClr val="bg1"/>
                  </a:solidFill>
                  <a:latin typeface="Graphik Extralight" charset="0"/>
                  <a:ea typeface="Graphik Extralight" charset="0"/>
                  <a:cs typeface="Graphik Extralight" charset="0"/>
                </a:rPr>
                <a:t>SQL</a:t>
              </a:r>
              <a:endParaRPr lang="en-US" sz="3600" dirty="0">
                <a:solidFill>
                  <a:schemeClr val="bg1"/>
                </a:solidFill>
                <a:latin typeface="Graphik Extralight" charset="0"/>
                <a:ea typeface="Graphik Extralight" charset="0"/>
                <a:cs typeface="Graphik Extralight" charset="0"/>
              </a:endParaRPr>
            </a:p>
          </p:txBody>
        </p:sp>
        <p:sp>
          <p:nvSpPr>
            <p:cNvPr id="42" name="Freeform 41"/>
            <p:cNvSpPr/>
            <p:nvPr/>
          </p:nvSpPr>
          <p:spPr>
            <a:xfrm>
              <a:off x="3993751" y="424158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83820" tIns="83820" rIns="83820" bIns="83820" numCol="1" spcCol="1270" anchor="ctr" anchorCtr="0">
              <a:noAutofit/>
            </a:bodyPr>
            <a:lstStyle/>
            <a:p>
              <a:pPr algn="ctr" defTabSz="977876">
                <a:lnSpc>
                  <a:spcPct val="90000"/>
                </a:lnSpc>
                <a:spcBef>
                  <a:spcPct val="0"/>
                </a:spcBef>
                <a:spcAft>
                  <a:spcPct val="35000"/>
                </a:spcAft>
              </a:pPr>
              <a:r>
                <a:rPr lang="en-US" sz="2200" dirty="0">
                  <a:solidFill>
                    <a:schemeClr val="bg1"/>
                  </a:solidFill>
                  <a:latin typeface="Graphik Extralight" charset="0"/>
                  <a:ea typeface="Graphik Extralight" charset="0"/>
                  <a:cs typeface="Graphik Extralight" charset="0"/>
                </a:rPr>
                <a:t>Puppet</a:t>
              </a:r>
            </a:p>
          </p:txBody>
        </p:sp>
        <p:sp>
          <p:nvSpPr>
            <p:cNvPr id="43" name="Freeform 42"/>
            <p:cNvSpPr/>
            <p:nvPr/>
          </p:nvSpPr>
          <p:spPr>
            <a:xfrm>
              <a:off x="5257692" y="424158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83820" tIns="83820" rIns="83820" bIns="83820" numCol="1" spcCol="1270" anchor="ctr" anchorCtr="0">
              <a:noAutofit/>
            </a:bodyPr>
            <a:lstStyle/>
            <a:p>
              <a:pPr algn="ctr" defTabSz="977876">
                <a:lnSpc>
                  <a:spcPct val="90000"/>
                </a:lnSpc>
                <a:spcBef>
                  <a:spcPct val="0"/>
                </a:spcBef>
                <a:spcAft>
                  <a:spcPct val="35000"/>
                </a:spcAft>
              </a:pPr>
              <a:r>
                <a:rPr lang="en-US" sz="2200" dirty="0">
                  <a:solidFill>
                    <a:schemeClr val="bg1"/>
                  </a:solidFill>
                  <a:latin typeface="Graphik Extralight" charset="0"/>
                  <a:ea typeface="Graphik Extralight" charset="0"/>
                  <a:cs typeface="Graphik Extralight" charset="0"/>
                </a:rPr>
                <a:t>Jenkins</a:t>
              </a:r>
            </a:p>
          </p:txBody>
        </p:sp>
        <p:sp>
          <p:nvSpPr>
            <p:cNvPr id="44" name="Freeform 43"/>
            <p:cNvSpPr/>
            <p:nvPr/>
          </p:nvSpPr>
          <p:spPr>
            <a:xfrm>
              <a:off x="6521633" y="424158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83820" tIns="83820" rIns="83820" bIns="83820" numCol="1" spcCol="1270" anchor="ctr" anchorCtr="0">
              <a:noAutofit/>
            </a:bodyPr>
            <a:lstStyle/>
            <a:p>
              <a:pPr algn="ctr" defTabSz="977876">
                <a:lnSpc>
                  <a:spcPct val="90000"/>
                </a:lnSpc>
                <a:spcBef>
                  <a:spcPct val="0"/>
                </a:spcBef>
                <a:spcAft>
                  <a:spcPct val="35000"/>
                </a:spcAft>
              </a:pPr>
              <a:r>
                <a:rPr lang="en-US" sz="2000" dirty="0">
                  <a:solidFill>
                    <a:schemeClr val="bg1"/>
                  </a:solidFill>
                  <a:latin typeface="Graphik Extralight" charset="0"/>
                  <a:ea typeface="Graphik Extralight" charset="0"/>
                  <a:cs typeface="Graphik Extralight" charset="0"/>
                </a:rPr>
                <a:t>Apache Hive</a:t>
              </a:r>
            </a:p>
          </p:txBody>
        </p:sp>
        <p:sp>
          <p:nvSpPr>
            <p:cNvPr id="45" name="Freeform 44"/>
            <p:cNvSpPr/>
            <p:nvPr/>
          </p:nvSpPr>
          <p:spPr>
            <a:xfrm>
              <a:off x="7785574" y="4241584"/>
              <a:ext cx="1149037" cy="689422"/>
            </a:xfrm>
            <a:custGeom>
              <a:avLst/>
              <a:gdLst>
                <a:gd name="connsiteX0" fmla="*/ 0 w 1149037"/>
                <a:gd name="connsiteY0" fmla="*/ 0 h 689422"/>
                <a:gd name="connsiteX1" fmla="*/ 1149037 w 1149037"/>
                <a:gd name="connsiteY1" fmla="*/ 0 h 689422"/>
                <a:gd name="connsiteX2" fmla="*/ 1149037 w 1149037"/>
                <a:gd name="connsiteY2" fmla="*/ 689422 h 689422"/>
                <a:gd name="connsiteX3" fmla="*/ 0 w 1149037"/>
                <a:gd name="connsiteY3" fmla="*/ 689422 h 689422"/>
                <a:gd name="connsiteX4" fmla="*/ 0 w 1149037"/>
                <a:gd name="connsiteY4" fmla="*/ 0 h 689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9037" h="689422">
                  <a:moveTo>
                    <a:pt x="0" y="0"/>
                  </a:moveTo>
                  <a:lnTo>
                    <a:pt x="1149037" y="0"/>
                  </a:lnTo>
                  <a:lnTo>
                    <a:pt x="1149037" y="689422"/>
                  </a:lnTo>
                  <a:lnTo>
                    <a:pt x="0" y="689422"/>
                  </a:lnTo>
                  <a:lnTo>
                    <a:pt x="0" y="0"/>
                  </a:lnTo>
                  <a:close/>
                </a:path>
              </a:pathLst>
            </a:custGeom>
            <a:solidFill>
              <a:schemeClr val="accent3"/>
            </a:solidFill>
            <a:ln>
              <a:noFill/>
            </a:ln>
          </p:spPr>
          <p:style>
            <a:lnRef idx="3">
              <a:schemeClr val="lt1"/>
            </a:lnRef>
            <a:fillRef idx="1">
              <a:schemeClr val="accent6"/>
            </a:fillRef>
            <a:effectRef idx="1">
              <a:schemeClr val="accent6"/>
            </a:effectRef>
            <a:fontRef idx="minor">
              <a:schemeClr val="lt1"/>
            </a:fontRef>
          </p:style>
          <p:txBody>
            <a:bodyPr spcFirstLastPara="0" vert="horz" wrap="square" lIns="83820" tIns="83820" rIns="83820" bIns="83820" numCol="1" spcCol="1270" anchor="ctr" anchorCtr="0">
              <a:noAutofit/>
            </a:bodyPr>
            <a:lstStyle/>
            <a:p>
              <a:pPr algn="ctr" defTabSz="977876">
                <a:lnSpc>
                  <a:spcPct val="90000"/>
                </a:lnSpc>
                <a:spcBef>
                  <a:spcPct val="0"/>
                </a:spcBef>
                <a:spcAft>
                  <a:spcPct val="35000"/>
                </a:spcAft>
              </a:pPr>
              <a:r>
                <a:rPr lang="en-US" sz="2000" dirty="0">
                  <a:solidFill>
                    <a:schemeClr val="bg1"/>
                  </a:solidFill>
                  <a:latin typeface="Graphik Extralight" charset="0"/>
                  <a:ea typeface="Graphik Extralight" charset="0"/>
                  <a:cs typeface="Graphik Extralight" charset="0"/>
                </a:rPr>
                <a:t>Apache Tez</a:t>
              </a:r>
            </a:p>
          </p:txBody>
        </p:sp>
      </p:grpSp>
    </p:spTree>
    <p:extLst>
      <p:ext uri="{BB962C8B-B14F-4D97-AF65-F5344CB8AC3E}">
        <p14:creationId xmlns:p14="http://schemas.microsoft.com/office/powerpoint/2010/main" val="1962014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smtClean="0"/>
              <a:t>Demo</a:t>
            </a:r>
            <a:endParaRPr lang="en-US" dirty="0"/>
          </a:p>
        </p:txBody>
      </p:sp>
      <p:sp>
        <p:nvSpPr>
          <p:cNvPr id="5" name="Title 4"/>
          <p:cNvSpPr>
            <a:spLocks noGrp="1"/>
          </p:cNvSpPr>
          <p:nvPr>
            <p:ph type="title"/>
          </p:nvPr>
        </p:nvSpPr>
        <p:spPr/>
        <p:txBody>
          <a:bodyPr/>
          <a:lstStyle/>
          <a:p>
            <a:r>
              <a:rPr lang="en-US" smtClean="0"/>
              <a:t>Demo</a:t>
            </a:r>
            <a:endParaRPr lang="en-US" dirty="0"/>
          </a:p>
        </p:txBody>
      </p:sp>
      <p:sp>
        <p:nvSpPr>
          <p:cNvPr id="6" name="Text Placeholder 5"/>
          <p:cNvSpPr>
            <a:spLocks noGrp="1"/>
          </p:cNvSpPr>
          <p:nvPr>
            <p:ph type="body" idx="1"/>
          </p:nvPr>
        </p:nvSpPr>
        <p:spPr/>
        <p:txBody>
          <a:bodyPr/>
          <a:lstStyle/>
          <a:p>
            <a:r>
              <a:rPr lang="en-US" smtClean="0"/>
              <a:t>Agents, Scanner, Cricket </a:t>
            </a:r>
            <a:endParaRPr lang="en-US" dirty="0"/>
          </a:p>
        </p:txBody>
      </p:sp>
    </p:spTree>
    <p:extLst>
      <p:ext uri="{BB962C8B-B14F-4D97-AF65-F5344CB8AC3E}">
        <p14:creationId xmlns:p14="http://schemas.microsoft.com/office/powerpoint/2010/main" val="1786211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smtClean="0"/>
              <a:t>Resilient</a:t>
            </a:r>
            <a:endParaRPr lang="en-US" dirty="0"/>
          </a:p>
        </p:txBody>
      </p:sp>
      <p:sp>
        <p:nvSpPr>
          <p:cNvPr id="3" name="Title 2"/>
          <p:cNvSpPr>
            <a:spLocks noGrp="1"/>
          </p:cNvSpPr>
          <p:nvPr>
            <p:ph type="title"/>
          </p:nvPr>
        </p:nvSpPr>
        <p:spPr/>
        <p:txBody>
          <a:bodyPr/>
          <a:lstStyle/>
          <a:p>
            <a:r>
              <a:rPr lang="en-US" smtClean="0"/>
              <a:t>Resilient</a:t>
            </a:r>
            <a:endParaRPr lang="en-US" dirty="0"/>
          </a:p>
        </p:txBody>
      </p:sp>
      <p:sp>
        <p:nvSpPr>
          <p:cNvPr id="4" name="Text Placeholder 3"/>
          <p:cNvSpPr>
            <a:spLocks noGrp="1"/>
          </p:cNvSpPr>
          <p:nvPr>
            <p:ph type="body" idx="1"/>
          </p:nvPr>
        </p:nvSpPr>
        <p:spPr/>
        <p:txBody>
          <a:bodyPr>
            <a:normAutofit fontScale="40000" lnSpcReduction="20000"/>
          </a:bodyPr>
          <a:lstStyle/>
          <a:p>
            <a:r>
              <a:rPr lang="en-US" smtClean="0"/>
              <a:t>The system stays responsive in the face of failure. This applies not only to highly-available, mission critical systems — any system that is not resilient will be unresponsive after a failure. Resilience is achieved by replication, containment, isolation and delegation. Failures are contained within each component, isolating components from each other and thereby ensuring that parts of the system can fail and recover without compromising the system as a whole. Recovery of each component is delegated to another (external) component and high-availability is ensured by replication where necessary. The client of a component is not burdened with handling its failures.</a:t>
            </a:r>
            <a:endParaRPr lang="en-US" dirty="0"/>
          </a:p>
        </p:txBody>
      </p:sp>
    </p:spTree>
    <p:extLst>
      <p:ext uri="{BB962C8B-B14F-4D97-AF65-F5344CB8AC3E}">
        <p14:creationId xmlns:p14="http://schemas.microsoft.com/office/powerpoint/2010/main" val="37765843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Error handling</a:t>
            </a:r>
            <a:endParaRPr lang="en-US" dirty="0"/>
          </a:p>
        </p:txBody>
      </p:sp>
      <p:sp>
        <p:nvSpPr>
          <p:cNvPr id="3" name="Content Placeholder 2"/>
          <p:cNvSpPr>
            <a:spLocks noGrp="1"/>
          </p:cNvSpPr>
          <p:nvPr>
            <p:ph idx="1"/>
          </p:nvPr>
        </p:nvSpPr>
        <p:spPr/>
        <p:txBody>
          <a:bodyPr>
            <a:normAutofit/>
          </a:bodyPr>
          <a:lstStyle/>
          <a:p>
            <a:r>
              <a:rPr lang="en-US" smtClean="0"/>
              <a:t>Tasks that are run using Async.RunSynchronously report failures back to the controlling thread as an exception. Use Async.Catch or try/catch to handle. </a:t>
            </a:r>
          </a:p>
          <a:p>
            <a:r>
              <a:rPr lang="en-US" smtClean="0"/>
              <a:t>Async.StartWithContinuations has an exception continuation.</a:t>
            </a:r>
          </a:p>
          <a:p>
            <a:r>
              <a:rPr lang="en-US" smtClean="0"/>
              <a:t>Supervisor pattern. </a:t>
            </a:r>
            <a:endParaRPr lang="en-US" dirty="0"/>
          </a:p>
        </p:txBody>
      </p:sp>
    </p:spTree>
    <p:extLst>
      <p:ext uri="{BB962C8B-B14F-4D97-AF65-F5344CB8AC3E}">
        <p14:creationId xmlns:p14="http://schemas.microsoft.com/office/powerpoint/2010/main" val="319395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Async.Catch</a:t>
            </a:r>
            <a:endParaRPr lang="en-US" dirty="0"/>
          </a:p>
        </p:txBody>
      </p:sp>
      <p:pic>
        <p:nvPicPr>
          <p:cNvPr id="5" name="Screen Shot 2014-11-04 at 15.42.49.png" descr="/Users/rach/Desktop/Screen Shot 2014-11-04 at 15.42.49.png"/>
          <p:cNvPicPr>
            <a:picLocks noGrp="1" noChangeAspect="1"/>
          </p:cNvPicPr>
          <p:nvPr>
            <p:ph idx="1"/>
          </p:nvPr>
        </p:nvPicPr>
        <p:blipFill rotWithShape="1">
          <a:blip r:embed="rId3" r:link="rId4">
            <a:extLst>
              <a:ext uri="{28A0092B-C50C-407E-A947-70E740481C1C}">
                <a14:useLocalDpi xmlns:a14="http://schemas.microsoft.com/office/drawing/2010/main" val="0"/>
              </a:ext>
            </a:extLst>
          </a:blip>
          <a:srcRect l="12745" t="-92" r="956" b="-92"/>
          <a:stretch/>
        </p:blipFill>
        <p:spPr>
          <a:xfrm>
            <a:off x="1456944" y="1549398"/>
            <a:ext cx="6248400" cy="1935239"/>
          </a:xfrm>
        </p:spPr>
      </p:pic>
      <p:pic>
        <p:nvPicPr>
          <p:cNvPr id="6" name="Screen Shot 2014-11-04 at 15.42.08.png" descr="/Users/rach/Desktop/Screen Shot 2014-11-04 at 15.42.08.png"/>
          <p:cNvPicPr>
            <a:picLocks noChangeAspect="1"/>
          </p:cNvPicPr>
          <p:nvPr/>
        </p:nvPicPr>
        <p:blipFill rotWithShape="1">
          <a:blip r:embed="rId5" r:link="rId6">
            <a:extLst>
              <a:ext uri="{28A0092B-C50C-407E-A947-70E740481C1C}">
                <a14:useLocalDpi xmlns:a14="http://schemas.microsoft.com/office/drawing/2010/main" val="0"/>
              </a:ext>
            </a:extLst>
          </a:blip>
          <a:srcRect l="1986" r="5982"/>
          <a:stretch/>
        </p:blipFill>
        <p:spPr>
          <a:xfrm>
            <a:off x="970217" y="3975888"/>
            <a:ext cx="7245667" cy="1027635"/>
          </a:xfrm>
          <a:prstGeom prst="rect">
            <a:avLst/>
          </a:prstGeom>
        </p:spPr>
      </p:pic>
    </p:spTree>
    <p:extLst>
      <p:ext uri="{BB962C8B-B14F-4D97-AF65-F5344CB8AC3E}">
        <p14:creationId xmlns:p14="http://schemas.microsoft.com/office/powerpoint/2010/main" val="3356810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Async.StartWithContinuations</a:t>
            </a:r>
            <a:endParaRPr lang="en-US" dirty="0"/>
          </a:p>
        </p:txBody>
      </p:sp>
      <p:pic>
        <p:nvPicPr>
          <p:cNvPr id="4" name="Screen Shot 2014-11-04 at 15.47.17.png"/>
          <p:cNvPicPr>
            <a:picLocks noGrp="1" noChangeAspect="1"/>
          </p:cNvPicPr>
          <p:nvPr>
            <p:ph idx="1"/>
          </p:nvPr>
        </p:nvPicPr>
        <p:blipFill rotWithShape="1">
          <a:blip r:embed="rId2" r:link="rId3">
            <a:extLst>
              <a:ext uri="{28A0092B-C50C-407E-A947-70E740481C1C}">
                <a14:useLocalDpi xmlns:a14="http://schemas.microsoft.com/office/drawing/2010/main" val="0"/>
              </a:ext>
            </a:extLst>
          </a:blip>
          <a:srcRect l="16331" t="1917" b="7635"/>
          <a:stretch/>
        </p:blipFill>
        <p:spPr>
          <a:xfrm>
            <a:off x="1444337" y="1946905"/>
            <a:ext cx="6273614" cy="1233054"/>
          </a:xfrm>
        </p:spPr>
      </p:pic>
      <p:sp>
        <p:nvSpPr>
          <p:cNvPr id="5" name="TextBox 4"/>
          <p:cNvSpPr txBox="1"/>
          <p:nvPr/>
        </p:nvSpPr>
        <p:spPr>
          <a:xfrm>
            <a:off x="3138856" y="3858373"/>
            <a:ext cx="3177473" cy="369332"/>
          </a:xfrm>
          <a:prstGeom prst="rect">
            <a:avLst/>
          </a:prstGeom>
          <a:noFill/>
        </p:spPr>
        <p:txBody>
          <a:bodyPr wrap="none" rtlCol="0">
            <a:spAutoFit/>
          </a:bodyPr>
          <a:lstStyle/>
          <a:p>
            <a:r>
              <a:rPr lang="en-US" dirty="0" smtClean="0">
                <a:latin typeface="Graphik Extralight" charset="0"/>
                <a:ea typeface="Graphik Extralight" charset="0"/>
                <a:cs typeface="Graphik Extralight" charset="0"/>
              </a:rPr>
              <a:t>Getting replies from an agent</a:t>
            </a:r>
            <a:endParaRPr lang="en-US"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854723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Async.StartWithContinuations</a:t>
            </a:r>
            <a:endParaRPr lang="en-US" dirty="0"/>
          </a:p>
        </p:txBody>
      </p:sp>
      <p:pic>
        <p:nvPicPr>
          <p:cNvPr id="4" name="Screen Shot 2014-11-04 at 15.47.17.png"/>
          <p:cNvPicPr>
            <a:picLocks noGrp="1" noChangeAspect="1"/>
          </p:cNvPicPr>
          <p:nvPr>
            <p:ph idx="1"/>
          </p:nvPr>
        </p:nvPicPr>
        <p:blipFill rotWithShape="1">
          <a:blip r:embed="rId2" r:link="rId3">
            <a:extLst>
              <a:ext uri="{28A0092B-C50C-407E-A947-70E740481C1C}">
                <a14:useLocalDpi xmlns:a14="http://schemas.microsoft.com/office/drawing/2010/main" val="0"/>
              </a:ext>
            </a:extLst>
          </a:blip>
          <a:srcRect l="14632" r="1262"/>
          <a:stretch/>
        </p:blipFill>
        <p:spPr>
          <a:xfrm>
            <a:off x="2447544" y="1700940"/>
            <a:ext cx="4267200" cy="2568883"/>
          </a:xfrm>
        </p:spPr>
      </p:pic>
      <p:sp>
        <p:nvSpPr>
          <p:cNvPr id="3" name="TextBox 2"/>
          <p:cNvSpPr txBox="1"/>
          <p:nvPr/>
        </p:nvSpPr>
        <p:spPr>
          <a:xfrm>
            <a:off x="4682067" y="4517605"/>
            <a:ext cx="3243962" cy="369332"/>
          </a:xfrm>
          <a:prstGeom prst="rect">
            <a:avLst/>
          </a:prstGeom>
          <a:noFill/>
        </p:spPr>
        <p:txBody>
          <a:bodyPr wrap="square" rtlCol="0">
            <a:spAutoFit/>
          </a:bodyPr>
          <a:lstStyle/>
          <a:p>
            <a:r>
              <a:rPr lang="en-US" dirty="0" smtClean="0">
                <a:latin typeface="Graphik Extralight" charset="0"/>
                <a:ea typeface="Graphik Extralight" charset="0"/>
                <a:cs typeface="Graphik Extralight" charset="0"/>
              </a:rPr>
              <a:t>Scanning an agent</a:t>
            </a:r>
            <a:endParaRPr lang="en-US" dirty="0">
              <a:latin typeface="Graphik Extralight" charset="0"/>
              <a:ea typeface="Graphik Extralight" charset="0"/>
              <a:cs typeface="Graphik Extralight" charset="0"/>
            </a:endParaRPr>
          </a:p>
        </p:txBody>
      </p:sp>
    </p:spTree>
    <p:extLst>
      <p:ext uri="{BB962C8B-B14F-4D97-AF65-F5344CB8AC3E}">
        <p14:creationId xmlns:p14="http://schemas.microsoft.com/office/powerpoint/2010/main" val="3312895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Supervisors</a:t>
            </a:r>
            <a:endParaRPr lang="en-US" dirty="0"/>
          </a:p>
        </p:txBody>
      </p:sp>
      <p:pic>
        <p:nvPicPr>
          <p:cNvPr id="4" name="Screen Shot 2014-11-04 at 15.50.25.png" descr="/Users/rach/Desktop/Screen Shot 2014-11-04 at 15.50.25.png"/>
          <p:cNvPicPr>
            <a:picLocks noGrp="1" noChangeAspect="1"/>
          </p:cNvPicPr>
          <p:nvPr>
            <p:ph idx="1"/>
          </p:nvPr>
        </p:nvPicPr>
        <p:blipFill rotWithShape="1">
          <a:blip r:embed="rId2" r:link="rId3">
            <a:extLst>
              <a:ext uri="{28A0092B-C50C-407E-A947-70E740481C1C}">
                <a14:useLocalDpi xmlns:a14="http://schemas.microsoft.com/office/drawing/2010/main" val="0"/>
              </a:ext>
            </a:extLst>
          </a:blip>
          <a:srcRect l="8759" t="2594" r="1223"/>
          <a:stretch/>
        </p:blipFill>
        <p:spPr>
          <a:xfrm>
            <a:off x="2100410" y="1490132"/>
            <a:ext cx="4961467" cy="3179233"/>
          </a:xfrm>
        </p:spPr>
      </p:pic>
    </p:spTree>
    <p:extLst>
      <p:ext uri="{BB962C8B-B14F-4D97-AF65-F5344CB8AC3E}">
        <p14:creationId xmlns:p14="http://schemas.microsoft.com/office/powerpoint/2010/main" val="2888577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Supervisors</a:t>
            </a:r>
            <a:endParaRPr lang="en-US" dirty="0"/>
          </a:p>
        </p:txBody>
      </p:sp>
      <p:pic>
        <p:nvPicPr>
          <p:cNvPr id="4" name="Screen Shot 2014-11-04 at 15.53.19.png"/>
          <p:cNvPicPr>
            <a:picLocks noGrp="1" noChangeAspect="1"/>
          </p:cNvPicPr>
          <p:nvPr>
            <p:ph idx="1"/>
          </p:nvPr>
        </p:nvPicPr>
        <p:blipFill rotWithShape="1">
          <a:blip r:embed="rId3" r:link="rId4">
            <a:extLst>
              <a:ext uri="{28A0092B-C50C-407E-A947-70E740481C1C}">
                <a14:useLocalDpi xmlns:a14="http://schemas.microsoft.com/office/drawing/2010/main" val="0"/>
              </a:ext>
            </a:extLst>
          </a:blip>
          <a:srcRect l="11328" t="2713" r="3175"/>
          <a:stretch/>
        </p:blipFill>
        <p:spPr>
          <a:xfrm>
            <a:off x="1825244" y="1523999"/>
            <a:ext cx="5511800" cy="3061413"/>
          </a:xfrm>
        </p:spPr>
      </p:pic>
    </p:spTree>
    <p:extLst>
      <p:ext uri="{BB962C8B-B14F-4D97-AF65-F5344CB8AC3E}">
        <p14:creationId xmlns:p14="http://schemas.microsoft.com/office/powerpoint/2010/main" val="591760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smtClean="0"/>
              <a:t>Demo</a:t>
            </a:r>
            <a:endParaRPr lang="en-US" dirty="0"/>
          </a:p>
        </p:txBody>
      </p:sp>
      <p:sp>
        <p:nvSpPr>
          <p:cNvPr id="5" name="Title 4"/>
          <p:cNvSpPr>
            <a:spLocks noGrp="1"/>
          </p:cNvSpPr>
          <p:nvPr>
            <p:ph type="title"/>
          </p:nvPr>
        </p:nvSpPr>
        <p:spPr/>
        <p:txBody>
          <a:bodyPr/>
          <a:lstStyle/>
          <a:p>
            <a:r>
              <a:rPr lang="en-US" smtClean="0"/>
              <a:t>Demo</a:t>
            </a:r>
            <a:endParaRPr lang="en-US" dirty="0"/>
          </a:p>
        </p:txBody>
      </p:sp>
      <p:sp>
        <p:nvSpPr>
          <p:cNvPr id="6" name="Text Placeholder 5"/>
          <p:cNvSpPr>
            <a:spLocks noGrp="1"/>
          </p:cNvSpPr>
          <p:nvPr>
            <p:ph type="body" idx="1"/>
          </p:nvPr>
        </p:nvSpPr>
        <p:spPr/>
        <p:txBody>
          <a:bodyPr/>
          <a:lstStyle/>
          <a:p>
            <a:r>
              <a:rPr lang="en-US" smtClean="0"/>
              <a:t>Error handling with supervisors and Async.StartWithContinuations</a:t>
            </a:r>
            <a:endParaRPr lang="en-US" dirty="0"/>
          </a:p>
        </p:txBody>
      </p:sp>
    </p:spTree>
    <p:extLst>
      <p:ext uri="{BB962C8B-B14F-4D97-AF65-F5344CB8AC3E}">
        <p14:creationId xmlns:p14="http://schemas.microsoft.com/office/powerpoint/2010/main" val="5707973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smtClean="0"/>
              <a:t>Elastic</a:t>
            </a:r>
            <a:endParaRPr lang="en-US" dirty="0"/>
          </a:p>
        </p:txBody>
      </p:sp>
      <p:sp>
        <p:nvSpPr>
          <p:cNvPr id="3" name="Title 2"/>
          <p:cNvSpPr>
            <a:spLocks noGrp="1"/>
          </p:cNvSpPr>
          <p:nvPr>
            <p:ph type="title"/>
          </p:nvPr>
        </p:nvSpPr>
        <p:spPr/>
        <p:txBody>
          <a:bodyPr/>
          <a:lstStyle/>
          <a:p>
            <a:r>
              <a:rPr lang="en-US" smtClean="0"/>
              <a:t>Elastic</a:t>
            </a:r>
            <a:endParaRPr lang="en-US" dirty="0"/>
          </a:p>
        </p:txBody>
      </p:sp>
      <p:sp>
        <p:nvSpPr>
          <p:cNvPr id="4" name="Text Placeholder 3"/>
          <p:cNvSpPr>
            <a:spLocks noGrp="1"/>
          </p:cNvSpPr>
          <p:nvPr>
            <p:ph type="body" idx="1"/>
          </p:nvPr>
        </p:nvSpPr>
        <p:spPr/>
        <p:txBody>
          <a:bodyPr>
            <a:normAutofit fontScale="40000" lnSpcReduction="20000"/>
          </a:bodyPr>
          <a:lstStyle/>
          <a:p>
            <a:r>
              <a:rPr lang="en-US" smtClean="0"/>
              <a:t>The system stays responsive under varying workload. Reactive Systems can react to changes in the input rate by increasing or decreasing the resources allocated to service these inputs. This implies designs that have no contention points or central bottlenecks, resulting in the ability to shard or replicate components and distribute inputs among them. Reactive Systems support predictive, as well as Reactive, scaling algorithms by providing relevant live performance measures. They achieve elasticity in a cost-effective way on commodity hardware and software platforms.</a:t>
            </a:r>
            <a:endParaRPr lang="en-US" dirty="0"/>
          </a:p>
        </p:txBody>
      </p:sp>
    </p:spTree>
    <p:extLst>
      <p:ext uri="{BB962C8B-B14F-4D97-AF65-F5344CB8AC3E}">
        <p14:creationId xmlns:p14="http://schemas.microsoft.com/office/powerpoint/2010/main" val="8878520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Reactive manifesto</a:t>
            </a:r>
            <a:endParaRPr lang="en-US" dirty="0"/>
          </a:p>
        </p:txBody>
      </p:sp>
      <p:sp>
        <p:nvSpPr>
          <p:cNvPr id="3" name="Content Placeholder 2"/>
          <p:cNvSpPr>
            <a:spLocks noGrp="1"/>
          </p:cNvSpPr>
          <p:nvPr>
            <p:ph idx="1"/>
          </p:nvPr>
        </p:nvSpPr>
        <p:spPr/>
        <p:txBody>
          <a:bodyPr/>
          <a:lstStyle/>
          <a:p>
            <a:r>
              <a:rPr lang="en-US" smtClean="0"/>
              <a:t>Responsive </a:t>
            </a:r>
          </a:p>
          <a:p>
            <a:r>
              <a:rPr lang="en-US" smtClean="0"/>
              <a:t>Message-driven</a:t>
            </a:r>
          </a:p>
          <a:p>
            <a:r>
              <a:rPr lang="en-US" smtClean="0"/>
              <a:t>Resilient</a:t>
            </a:r>
          </a:p>
          <a:p>
            <a:r>
              <a:rPr lang="en-US" smtClean="0"/>
              <a:t>Elastic</a:t>
            </a:r>
            <a:endParaRPr lang="en-US" dirty="0" smtClean="0"/>
          </a:p>
        </p:txBody>
      </p:sp>
    </p:spTree>
    <p:extLst>
      <p:ext uri="{BB962C8B-B14F-4D97-AF65-F5344CB8AC3E}">
        <p14:creationId xmlns:p14="http://schemas.microsoft.com/office/powerpoint/2010/main" val="2584648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Scaling agents on demand</a:t>
            </a:r>
            <a:endParaRPr lang="en-US" dirty="0"/>
          </a:p>
        </p:txBody>
      </p:sp>
      <p:pic>
        <p:nvPicPr>
          <p:cNvPr id="4" name="Screen Shot 2014-11-04 at 16.01.19.png" descr="/Users/rach/Desktop/Screen Shot 2014-11-04 at 16.01.19.png"/>
          <p:cNvPicPr>
            <a:picLocks noGrp="1" noChangeAspect="1"/>
          </p:cNvPicPr>
          <p:nvPr>
            <p:ph idx="1"/>
          </p:nvPr>
        </p:nvPicPr>
        <p:blipFill rotWithShape="1">
          <a:blip r:embed="rId3" r:link="rId4">
            <a:extLst>
              <a:ext uri="{28A0092B-C50C-407E-A947-70E740481C1C}">
                <a14:useLocalDpi xmlns:a14="http://schemas.microsoft.com/office/drawing/2010/main" val="0"/>
              </a:ext>
            </a:extLst>
          </a:blip>
          <a:srcRect l="9120" t="1038" r="1112" b="1"/>
          <a:stretch/>
        </p:blipFill>
        <p:spPr>
          <a:xfrm>
            <a:off x="1825244" y="1515533"/>
            <a:ext cx="5511800" cy="3230033"/>
          </a:xfrm>
        </p:spPr>
      </p:pic>
    </p:spTree>
    <p:extLst>
      <p:ext uri="{BB962C8B-B14F-4D97-AF65-F5344CB8AC3E}">
        <p14:creationId xmlns:p14="http://schemas.microsoft.com/office/powerpoint/2010/main" val="1616025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smtClean="0"/>
              <a:t>Demo</a:t>
            </a:r>
            <a:endParaRPr lang="en-US" dirty="0"/>
          </a:p>
        </p:txBody>
      </p:sp>
      <p:sp>
        <p:nvSpPr>
          <p:cNvPr id="5" name="Title 4"/>
          <p:cNvSpPr>
            <a:spLocks noGrp="1"/>
          </p:cNvSpPr>
          <p:nvPr>
            <p:ph type="title"/>
          </p:nvPr>
        </p:nvSpPr>
        <p:spPr/>
        <p:txBody>
          <a:bodyPr/>
          <a:lstStyle/>
          <a:p>
            <a:r>
              <a:rPr lang="en-US" smtClean="0"/>
              <a:t>Demo</a:t>
            </a:r>
            <a:endParaRPr lang="en-US" dirty="0"/>
          </a:p>
        </p:txBody>
      </p:sp>
      <p:sp>
        <p:nvSpPr>
          <p:cNvPr id="6" name="Text Placeholder 5"/>
          <p:cNvSpPr>
            <a:spLocks noGrp="1"/>
          </p:cNvSpPr>
          <p:nvPr>
            <p:ph type="body" idx="1"/>
          </p:nvPr>
        </p:nvSpPr>
        <p:spPr/>
        <p:txBody>
          <a:bodyPr/>
          <a:lstStyle/>
          <a:p>
            <a:r>
              <a:rPr lang="en-US" smtClean="0"/>
              <a:t>Scaling agents on demand</a:t>
            </a:r>
            <a:endParaRPr lang="en-US" dirty="0"/>
          </a:p>
        </p:txBody>
      </p:sp>
    </p:spTree>
    <p:extLst>
      <p:ext uri="{BB962C8B-B14F-4D97-AF65-F5344CB8AC3E}">
        <p14:creationId xmlns:p14="http://schemas.microsoft.com/office/powerpoint/2010/main" val="11309051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 resources &amp; additional reading</a:t>
            </a:r>
            <a:endParaRPr lang="en-US" dirty="0"/>
          </a:p>
        </p:txBody>
      </p:sp>
      <p:sp>
        <p:nvSpPr>
          <p:cNvPr id="3" name="Content Placeholder 2"/>
          <p:cNvSpPr>
            <a:spLocks noGrp="1"/>
          </p:cNvSpPr>
          <p:nvPr>
            <p:ph idx="1"/>
          </p:nvPr>
        </p:nvSpPr>
        <p:spPr>
          <a:xfrm>
            <a:off x="3378200" y="514350"/>
            <a:ext cx="4800600" cy="4114800"/>
          </a:xfrm>
        </p:spPr>
        <p:txBody>
          <a:bodyPr>
            <a:normAutofit/>
          </a:bodyPr>
          <a:lstStyle/>
          <a:p>
            <a:r>
              <a:rPr lang="en-US" dirty="0" smtClean="0"/>
              <a:t>General resources</a:t>
            </a:r>
          </a:p>
          <a:p>
            <a:pPr lvl="1"/>
            <a:r>
              <a:rPr lang="en-US" dirty="0" smtClean="0">
                <a:hlinkClick r:id=""/>
              </a:rPr>
              <a:t>F# chat on Stack Overflow</a:t>
            </a:r>
            <a:endParaRPr lang="en-US" dirty="0" smtClean="0"/>
          </a:p>
          <a:p>
            <a:pPr lvl="1"/>
            <a:r>
              <a:rPr lang="en-US" dirty="0" smtClean="0">
                <a:hlinkClick r:id="rId3"/>
              </a:rPr>
              <a:t>http://fsharp.org/</a:t>
            </a:r>
            <a:r>
              <a:rPr lang="en-US" dirty="0" smtClean="0"/>
              <a:t> </a:t>
            </a:r>
          </a:p>
          <a:p>
            <a:pPr lvl="1"/>
            <a:r>
              <a:rPr lang="en-US" dirty="0" smtClean="0"/>
              <a:t>Twitter: #</a:t>
            </a:r>
            <a:r>
              <a:rPr lang="en-US" dirty="0" err="1" smtClean="0"/>
              <a:t>fsharp</a:t>
            </a:r>
            <a:endParaRPr lang="en-US" dirty="0" smtClean="0"/>
          </a:p>
          <a:p>
            <a:pPr lvl="1"/>
            <a:r>
              <a:rPr lang="en-US" dirty="0" smtClean="0">
                <a:hlinkClick r:id="rId4"/>
              </a:rPr>
              <a:t>F# channel on Functional Programming Slack</a:t>
            </a:r>
            <a:endParaRPr lang="en-US" dirty="0" smtClean="0"/>
          </a:p>
          <a:p>
            <a:r>
              <a:rPr lang="en-US" dirty="0" smtClean="0"/>
              <a:t>Additional reading for F# </a:t>
            </a:r>
            <a:r>
              <a:rPr lang="en-US" dirty="0" err="1" smtClean="0"/>
              <a:t>MailboxProcessors</a:t>
            </a:r>
            <a:r>
              <a:rPr lang="en-US" dirty="0" smtClean="0"/>
              <a:t> &amp; </a:t>
            </a:r>
            <a:r>
              <a:rPr lang="en-US" dirty="0" err="1" smtClean="0"/>
              <a:t>Async</a:t>
            </a:r>
            <a:endParaRPr lang="en-US" dirty="0" smtClean="0"/>
          </a:p>
          <a:p>
            <a:pPr lvl="1"/>
            <a:r>
              <a:rPr lang="en-US" dirty="0">
                <a:hlinkClick r:id="rId5"/>
              </a:rPr>
              <a:t>Concurrency in F#</a:t>
            </a:r>
            <a:endParaRPr lang="en-US" dirty="0"/>
          </a:p>
          <a:p>
            <a:pPr lvl="1"/>
            <a:r>
              <a:rPr lang="en-US" dirty="0">
                <a:hlinkClick r:id="rId6"/>
              </a:rPr>
              <a:t>FSharp.Control.Reactive</a:t>
            </a:r>
            <a:endParaRPr lang="en-US" dirty="0"/>
          </a:p>
          <a:p>
            <a:pPr lvl="1"/>
            <a:r>
              <a:rPr lang="en-US" dirty="0">
                <a:hlinkClick r:id="rId7"/>
              </a:rPr>
              <a:t>Cricket</a:t>
            </a:r>
            <a:endParaRPr lang="en-US" dirty="0"/>
          </a:p>
          <a:p>
            <a:pPr lvl="1"/>
            <a:r>
              <a:rPr lang="en-US" dirty="0">
                <a:hlinkClick r:id="rId8"/>
              </a:rPr>
              <a:t>C# async gotchas</a:t>
            </a:r>
            <a:endParaRPr lang="en-US" dirty="0"/>
          </a:p>
          <a:p>
            <a:r>
              <a:rPr lang="en-US" dirty="0" smtClean="0"/>
              <a:t>Additional reading on F#</a:t>
            </a:r>
            <a:endParaRPr lang="en-US" dirty="0"/>
          </a:p>
          <a:p>
            <a:pPr lvl="1"/>
            <a:r>
              <a:rPr lang="en-US" dirty="0">
                <a:hlinkClick r:id="rId9"/>
              </a:rPr>
              <a:t>F# for Fun and </a:t>
            </a:r>
            <a:r>
              <a:rPr lang="en-US" dirty="0" smtClean="0">
                <a:hlinkClick r:id="rId9"/>
              </a:rPr>
              <a:t>Profit</a:t>
            </a:r>
            <a:endParaRPr lang="en-US" dirty="0" smtClean="0"/>
          </a:p>
          <a:p>
            <a:pPr lvl="1"/>
            <a:r>
              <a:rPr lang="en-US" dirty="0" smtClean="0">
                <a:hlinkClick r:id="rId10"/>
              </a:rPr>
              <a:t>F# Weekly</a:t>
            </a:r>
            <a:endParaRPr lang="en-US" dirty="0" smtClean="0"/>
          </a:p>
          <a:p>
            <a:pPr lvl="1"/>
            <a:r>
              <a:rPr lang="en-US" dirty="0" smtClean="0">
                <a:hlinkClick r:id="rId11"/>
              </a:rPr>
              <a:t>Try F#</a:t>
            </a:r>
            <a:endParaRPr lang="en-US" dirty="0"/>
          </a:p>
        </p:txBody>
      </p:sp>
      <p:sp>
        <p:nvSpPr>
          <p:cNvPr id="4" name="Content Placeholder 3"/>
          <p:cNvSpPr>
            <a:spLocks noGrp="1"/>
          </p:cNvSpPr>
          <p:nvPr>
            <p:ph type="body" sz="half" idx="2"/>
          </p:nvPr>
        </p:nvSpPr>
        <p:spPr/>
        <p:txBody>
          <a:bodyPr>
            <a:normAutofit/>
          </a:bodyPr>
          <a:lstStyle/>
          <a:p>
            <a:endParaRPr lang="en-US" dirty="0" smtClean="0"/>
          </a:p>
        </p:txBody>
      </p:sp>
    </p:spTree>
    <p:extLst>
      <p:ext uri="{BB962C8B-B14F-4D97-AF65-F5344CB8AC3E}">
        <p14:creationId xmlns:p14="http://schemas.microsoft.com/office/powerpoint/2010/main" val="1280338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reactive </a:t>
            </a:r>
            <a:r>
              <a:rPr lang="en-US" dirty="0"/>
              <a:t>s</a:t>
            </a:r>
            <a:r>
              <a:rPr lang="en-US" dirty="0" smtClean="0"/>
              <a:t>ervices using functional </a:t>
            </a:r>
            <a:r>
              <a:rPr lang="en-US" dirty="0"/>
              <a:t>p</a:t>
            </a:r>
            <a:r>
              <a:rPr lang="en-US" dirty="0" smtClean="0"/>
              <a:t>rogramming</a:t>
            </a:r>
            <a:endParaRPr lang="en-US" dirty="0"/>
          </a:p>
        </p:txBody>
      </p:sp>
      <p:sp>
        <p:nvSpPr>
          <p:cNvPr id="3" name="Subtitle 2"/>
          <p:cNvSpPr>
            <a:spLocks noGrp="1"/>
          </p:cNvSpPr>
          <p:nvPr>
            <p:ph type="subTitle" idx="1"/>
          </p:nvPr>
        </p:nvSpPr>
        <p:spPr/>
        <p:txBody>
          <a:bodyPr>
            <a:normAutofit/>
          </a:bodyPr>
          <a:lstStyle/>
          <a:p>
            <a:r>
              <a:rPr lang="en-US" dirty="0" smtClean="0"/>
              <a:t>Rachel Reese | @rachelreese | </a:t>
            </a:r>
            <a:r>
              <a:rPr lang="en-US" dirty="0" err="1" smtClean="0"/>
              <a:t>rachelree.se</a:t>
            </a:r>
            <a:endParaRPr lang="en-US" dirty="0" smtClean="0"/>
          </a:p>
          <a:p>
            <a:r>
              <a:rPr lang="en-US" dirty="0" smtClean="0"/>
              <a:t>Jet Technology | @JetTechnology | </a:t>
            </a:r>
            <a:r>
              <a:rPr lang="en-US" dirty="0" err="1" smtClean="0"/>
              <a:t>techgroup.jet.com</a:t>
            </a:r>
            <a:r>
              <a:rPr lang="en-US" dirty="0" smtClean="0"/>
              <a:t> </a:t>
            </a:r>
          </a:p>
          <a:p>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0832" y="3864725"/>
            <a:ext cx="2798726" cy="1143000"/>
          </a:xfrm>
          <a:prstGeom prst="rect">
            <a:avLst/>
          </a:prstGeom>
        </p:spPr>
      </p:pic>
    </p:spTree>
    <p:extLst>
      <p:ext uri="{BB962C8B-B14F-4D97-AF65-F5344CB8AC3E}">
        <p14:creationId xmlns:p14="http://schemas.microsoft.com/office/powerpoint/2010/main" val="948024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smtClean="0"/>
              <a:t>Responsive</a:t>
            </a:r>
            <a:endParaRPr lang="en-US" dirty="0"/>
          </a:p>
        </p:txBody>
      </p:sp>
      <p:sp>
        <p:nvSpPr>
          <p:cNvPr id="3" name="Title 2"/>
          <p:cNvSpPr>
            <a:spLocks noGrp="1"/>
          </p:cNvSpPr>
          <p:nvPr>
            <p:ph type="title"/>
          </p:nvPr>
        </p:nvSpPr>
        <p:spPr/>
        <p:txBody>
          <a:bodyPr/>
          <a:lstStyle/>
          <a:p>
            <a:r>
              <a:rPr lang="en-US" smtClean="0"/>
              <a:t>Responsive</a:t>
            </a:r>
            <a:endParaRPr lang="en-US" dirty="0"/>
          </a:p>
        </p:txBody>
      </p:sp>
      <p:sp>
        <p:nvSpPr>
          <p:cNvPr id="4" name="Text Placeholder 3"/>
          <p:cNvSpPr>
            <a:spLocks noGrp="1"/>
          </p:cNvSpPr>
          <p:nvPr>
            <p:ph type="body" idx="1"/>
          </p:nvPr>
        </p:nvSpPr>
        <p:spPr/>
        <p:txBody>
          <a:bodyPr>
            <a:normAutofit fontScale="47500" lnSpcReduction="20000"/>
          </a:bodyPr>
          <a:lstStyle/>
          <a:p>
            <a:r>
              <a:rPr lang="en-US" smtClean="0"/>
              <a:t>The system responds in a timely manner if at all possible. Responsiveness is the cornerstone of usability and utility, but more than that, responsiveness means that problems may be detected quickly and dealt with effectively. Responsive systems focus on providing rapid and consistent response times, establishing reliable upper bounds so they deliver a consistent quality of service. This consistent behavior in turn simplifies error handling, builds end user confidence, and encourages further interaction.</a:t>
            </a:r>
            <a:endParaRPr lang="en-US" dirty="0"/>
          </a:p>
        </p:txBody>
      </p:sp>
    </p:spTree>
    <p:extLst>
      <p:ext uri="{BB962C8B-B14F-4D97-AF65-F5344CB8AC3E}">
        <p14:creationId xmlns:p14="http://schemas.microsoft.com/office/powerpoint/2010/main" val="22426368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Events</a:t>
            </a:r>
            <a:endParaRPr lang="en-US" dirty="0"/>
          </a:p>
        </p:txBody>
      </p:sp>
      <p:sp>
        <p:nvSpPr>
          <p:cNvPr id="9" name="Text Placeholder 8"/>
          <p:cNvSpPr>
            <a:spLocks noGrp="1"/>
          </p:cNvSpPr>
          <p:nvPr>
            <p:ph type="body" idx="1"/>
          </p:nvPr>
        </p:nvSpPr>
        <p:spPr/>
        <p:txBody>
          <a:bodyPr/>
          <a:lstStyle/>
          <a:p>
            <a:endParaRPr lang="en-US"/>
          </a:p>
        </p:txBody>
      </p:sp>
    </p:spTree>
    <p:extLst>
      <p:ext uri="{BB962C8B-B14F-4D97-AF65-F5344CB8AC3E}">
        <p14:creationId xmlns:p14="http://schemas.microsoft.com/office/powerpoint/2010/main" val="1097428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Events in F#</a:t>
            </a:r>
            <a:endParaRPr lang="en-US" dirty="0"/>
          </a:p>
        </p:txBody>
      </p:sp>
      <p:graphicFrame>
        <p:nvGraphicFramePr>
          <p:cNvPr id="14" name="Content Placeholder 13"/>
          <p:cNvGraphicFramePr>
            <a:graphicFrameLocks noGrp="1"/>
          </p:cNvGraphicFramePr>
          <p:nvPr>
            <p:ph idx="1"/>
            <p:extLst>
              <p:ext uri="{D42A27DB-BD31-4B8C-83A1-F6EECF244321}">
                <p14:modId xmlns:p14="http://schemas.microsoft.com/office/powerpoint/2010/main" val="1785476608"/>
              </p:ext>
            </p:extLst>
          </p:nvPr>
        </p:nvGraphicFramePr>
        <p:xfrm>
          <a:off x="1435100" y="1085850"/>
          <a:ext cx="7499350" cy="3600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1090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First class! Composable!</a:t>
            </a:r>
            <a:endParaRPr lang="en-US" dirty="0"/>
          </a:p>
        </p:txBody>
      </p:sp>
      <p:pic>
        <p:nvPicPr>
          <p:cNvPr id="4" name="Screen Shot 2014-11-04 at 14.25.33.png"/>
          <p:cNvPicPr>
            <a:picLocks noGrp="1" noChangeAspect="1"/>
          </p:cNvPicPr>
          <p:nvPr>
            <p:ph idx="1"/>
          </p:nvPr>
        </p:nvPicPr>
        <p:blipFill rotWithShape="1">
          <a:blip r:embed="rId3" r:link="rId4">
            <a:extLst>
              <a:ext uri="{28A0092B-C50C-407E-A947-70E740481C1C}">
                <a14:useLocalDpi xmlns:a14="http://schemas.microsoft.com/office/drawing/2010/main" val="0"/>
              </a:ext>
            </a:extLst>
          </a:blip>
          <a:srcRect l="10585"/>
          <a:stretch/>
        </p:blipFill>
        <p:spPr>
          <a:xfrm>
            <a:off x="1373747" y="1917700"/>
            <a:ext cx="5348552" cy="2120900"/>
          </a:xfrm>
        </p:spPr>
      </p:pic>
      <p:pic>
        <p:nvPicPr>
          <p:cNvPr id="6" name="Picture 5"/>
          <p:cNvPicPr>
            <a:picLocks noChangeAspect="1"/>
          </p:cNvPicPr>
          <p:nvPr/>
        </p:nvPicPr>
        <p:blipFill>
          <a:blip r:embed="rId5"/>
          <a:stretch>
            <a:fillRect/>
          </a:stretch>
        </p:blipFill>
        <p:spPr>
          <a:xfrm>
            <a:off x="7149642" y="626243"/>
            <a:ext cx="1625600" cy="1625600"/>
          </a:xfrm>
          <a:prstGeom prst="rect">
            <a:avLst/>
          </a:prstGeom>
        </p:spPr>
      </p:pic>
    </p:spTree>
    <p:extLst>
      <p:ext uri="{BB962C8B-B14F-4D97-AF65-F5344CB8AC3E}">
        <p14:creationId xmlns:p14="http://schemas.microsoft.com/office/powerpoint/2010/main" val="2267034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Event combinators</a:t>
            </a:r>
            <a:endParaRPr lang="en-US" dirty="0"/>
          </a:p>
        </p:txBody>
      </p:sp>
      <p:graphicFrame>
        <p:nvGraphicFramePr>
          <p:cNvPr id="32" name="Content Placeholder 31"/>
          <p:cNvGraphicFramePr>
            <a:graphicFrameLocks noGrp="1"/>
          </p:cNvGraphicFramePr>
          <p:nvPr>
            <p:ph sz="half" idx="1"/>
            <p:extLst>
              <p:ext uri="{D42A27DB-BD31-4B8C-83A1-F6EECF244321}">
                <p14:modId xmlns:p14="http://schemas.microsoft.com/office/powerpoint/2010/main" val="141119128"/>
              </p:ext>
            </p:extLst>
          </p:nvPr>
        </p:nvGraphicFramePr>
        <p:xfrm>
          <a:off x="723900" y="1190625"/>
          <a:ext cx="3776663" cy="1673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 name="Screenshot 2014-11-01 15.58.47.png" descr="/Users/rach/Dropbox/Screenshots/Screenshot 2014-11-01 15.58.47.png"/>
          <p:cNvPicPr>
            <a:picLocks noGrp="1" noChangeAspect="1"/>
          </p:cNvPicPr>
          <p:nvPr>
            <p:ph sz="half" idx="2"/>
          </p:nvPr>
        </p:nvPicPr>
        <p:blipFill rotWithShape="1">
          <a:blip r:embed="rId8" r:link="rId9">
            <a:extLst>
              <a:ext uri="{28A0092B-C50C-407E-A947-70E740481C1C}">
                <a14:useLocalDpi xmlns:a14="http://schemas.microsoft.com/office/drawing/2010/main" val="0"/>
              </a:ext>
            </a:extLst>
          </a:blip>
          <a:stretch/>
        </p:blipFill>
        <p:spPr>
          <a:xfrm>
            <a:off x="4911795" y="1777479"/>
            <a:ext cx="3304089" cy="1673225"/>
          </a:xfrm>
        </p:spPr>
      </p:pic>
      <p:pic>
        <p:nvPicPr>
          <p:cNvPr id="29" name="Screenshot 2014-11-01 19.02.22.png" descr="/Users/rach/Dropbox/Screenshots/Screenshot 2014-11-01 19.02.22.png"/>
          <p:cNvPicPr>
            <a:picLocks noGrp="1" noChangeAspect="1"/>
          </p:cNvPicPr>
          <p:nvPr>
            <p:ph sz="half" idx="13"/>
          </p:nvPr>
        </p:nvPicPr>
        <p:blipFill>
          <a:blip r:embed="rId10" r:link="rId11">
            <a:extLst>
              <a:ext uri="{28A0092B-C50C-407E-A947-70E740481C1C}">
                <a14:useLocalDpi xmlns:a14="http://schemas.microsoft.com/office/drawing/2010/main" val="0"/>
              </a:ext>
            </a:extLst>
          </a:blip>
          <a:stretch>
            <a:fillRect/>
          </a:stretch>
        </p:blipFill>
        <p:spPr>
          <a:xfrm>
            <a:off x="723900" y="2959964"/>
            <a:ext cx="3776663" cy="1623872"/>
          </a:xfrm>
        </p:spPr>
      </p:pic>
      <p:sp>
        <p:nvSpPr>
          <p:cNvPr id="24" name="Frame 23"/>
          <p:cNvSpPr>
            <a:spLocks/>
          </p:cNvSpPr>
          <p:nvPr/>
        </p:nvSpPr>
        <p:spPr>
          <a:xfrm>
            <a:off x="856231" y="4199466"/>
            <a:ext cx="3154551" cy="226878"/>
          </a:xfrm>
          <a:prstGeom prst="frame">
            <a:avLst/>
          </a:prstGeom>
          <a:ln w="0" cmpd="sng"/>
          <a:effectLst>
            <a:outerShdw blurRad="76200" dist="25400" dir="5400000" rotWithShape="0">
              <a:srgbClr val="000000">
                <a:alpha val="7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8885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dissolve">
                                      <p:cBhvr>
                                        <p:cTn id="11" dur="500"/>
                                        <p:tgtEl>
                                          <p:spTgt spid="31"/>
                                        </p:tgtEl>
                                      </p:cBhvr>
                                    </p:animEffect>
                                  </p:childTnLst>
                                </p:cTn>
                              </p:par>
                              <p:par>
                                <p:cTn id="12" presetID="9" presetClass="entr" presetSubtype="0" repeatCount="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dissolve">
                                      <p:cBhvr>
                                        <p:cTn id="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theme/theme1.xml><?xml version="1.0" encoding="utf-8"?>
<a:theme xmlns:a="http://schemas.openxmlformats.org/drawingml/2006/main" name="View">
  <a:themeElements>
    <a:clrScheme name="Jet fun">
      <a:dk1>
        <a:srgbClr val="333333"/>
      </a:dk1>
      <a:lt1>
        <a:srgbClr val="F7F7F7"/>
      </a:lt1>
      <a:dk2>
        <a:srgbClr val="666666"/>
      </a:dk2>
      <a:lt2>
        <a:srgbClr val="FAF0FF"/>
      </a:lt2>
      <a:accent1>
        <a:srgbClr val="8200FF"/>
      </a:accent1>
      <a:accent2>
        <a:srgbClr val="660099"/>
      </a:accent2>
      <a:accent3>
        <a:srgbClr val="CC66FF"/>
      </a:accent3>
      <a:accent4>
        <a:srgbClr val="DDBBFF"/>
      </a:accent4>
      <a:accent5>
        <a:srgbClr val="66FFCC"/>
      </a:accent5>
      <a:accent6>
        <a:srgbClr val="FFE678"/>
      </a:accent6>
      <a:hlink>
        <a:srgbClr val="FF3366"/>
      </a:hlink>
      <a:folHlink>
        <a:srgbClr val="00CCFF"/>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View</Template>
  <TotalTime>22300</TotalTime>
  <Words>1469</Words>
  <Application>Microsoft Macintosh PowerPoint</Application>
  <PresentationFormat>On-screen Show (16:9)</PresentationFormat>
  <Paragraphs>288</Paragraphs>
  <Slides>43</Slides>
  <Notes>33</Notes>
  <HiddenSlides>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Calibri</vt:lpstr>
      <vt:lpstr>Century Schoolbook</vt:lpstr>
      <vt:lpstr>Graphik</vt:lpstr>
      <vt:lpstr>Graphik Black</vt:lpstr>
      <vt:lpstr>Graphik Extralight</vt:lpstr>
      <vt:lpstr>Graphik Light</vt:lpstr>
      <vt:lpstr>Graphik Super</vt:lpstr>
      <vt:lpstr>Impact</vt:lpstr>
      <vt:lpstr>Wingdings</vt:lpstr>
      <vt:lpstr>Wingdings 2</vt:lpstr>
      <vt:lpstr>Arial</vt:lpstr>
      <vt:lpstr>View</vt:lpstr>
      <vt:lpstr>Building reactive services using functional programming</vt:lpstr>
      <vt:lpstr>Taking on Amazon!</vt:lpstr>
      <vt:lpstr>PowerPoint Presentation</vt:lpstr>
      <vt:lpstr>Reactive manifesto</vt:lpstr>
      <vt:lpstr>Responsive</vt:lpstr>
      <vt:lpstr>Events</vt:lpstr>
      <vt:lpstr>Events in F#</vt:lpstr>
      <vt:lpstr>First class! Composable!</vt:lpstr>
      <vt:lpstr>Event combinators</vt:lpstr>
      <vt:lpstr>Demo</vt:lpstr>
      <vt:lpstr>Message-driven</vt:lpstr>
      <vt:lpstr>Async workflows</vt:lpstr>
      <vt:lpstr>Async vs. concurrent vs. parallel</vt:lpstr>
      <vt:lpstr>Computation expressions</vt:lpstr>
      <vt:lpstr>Async workflows</vt:lpstr>
      <vt:lpstr>Consider classic synchronous code</vt:lpstr>
      <vt:lpstr>Async workflow</vt:lpstr>
      <vt:lpstr>Demo</vt:lpstr>
      <vt:lpstr>The actor model</vt:lpstr>
      <vt:lpstr>What is an actor?</vt:lpstr>
      <vt:lpstr>F# Agents</vt:lpstr>
      <vt:lpstr>Demo</vt:lpstr>
      <vt:lpstr>Agents: basic syntax</vt:lpstr>
      <vt:lpstr>Getting replies from an agent</vt:lpstr>
      <vt:lpstr>Scanning an agent’s queue</vt:lpstr>
      <vt:lpstr>One major difference from Erlang</vt:lpstr>
      <vt:lpstr>Cricket</vt:lpstr>
      <vt:lpstr>Cricket remoting</vt:lpstr>
      <vt:lpstr>Cricket</vt:lpstr>
      <vt:lpstr>Demo</vt:lpstr>
      <vt:lpstr>Resilient</vt:lpstr>
      <vt:lpstr>Error handling</vt:lpstr>
      <vt:lpstr>Async.Catch</vt:lpstr>
      <vt:lpstr>Async.StartWithContinuations</vt:lpstr>
      <vt:lpstr>Async.StartWithContinuations</vt:lpstr>
      <vt:lpstr>Supervisors</vt:lpstr>
      <vt:lpstr>Supervisors</vt:lpstr>
      <vt:lpstr>Demo</vt:lpstr>
      <vt:lpstr>Elastic</vt:lpstr>
      <vt:lpstr>Scaling agents on demand</vt:lpstr>
      <vt:lpstr>Demo</vt:lpstr>
      <vt:lpstr>General resources &amp; additional reading</vt:lpstr>
      <vt:lpstr>Building reactive services using functional programming</vt:lpstr>
    </vt:vector>
  </TitlesOfParts>
  <Company>Mulberry Labs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Rachel Reese</dc:creator>
  <cp:lastModifiedBy>rachel reese</cp:lastModifiedBy>
  <cp:revision>1156</cp:revision>
  <dcterms:created xsi:type="dcterms:W3CDTF">2014-11-01T16:22:27Z</dcterms:created>
  <dcterms:modified xsi:type="dcterms:W3CDTF">2015-11-11T10:09:24Z</dcterms:modified>
</cp:coreProperties>
</file>